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5"/>
  </p:notesMasterIdLst>
  <p:sldIdLst>
    <p:sldId id="256" r:id="rId2"/>
    <p:sldId id="257" r:id="rId3"/>
    <p:sldId id="266" r:id="rId4"/>
    <p:sldId id="258" r:id="rId5"/>
    <p:sldId id="268" r:id="rId6"/>
    <p:sldId id="259" r:id="rId7"/>
    <p:sldId id="269" r:id="rId8"/>
    <p:sldId id="264" r:id="rId9"/>
    <p:sldId id="260" r:id="rId10"/>
    <p:sldId id="263" r:id="rId11"/>
    <p:sldId id="261" r:id="rId12"/>
    <p:sldId id="267"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675D45-270E-4545-B5C8-224EE634709E}">
          <p14:sldIdLst>
            <p14:sldId id="256"/>
            <p14:sldId id="257"/>
            <p14:sldId id="266"/>
            <p14:sldId id="258"/>
            <p14:sldId id="268"/>
            <p14:sldId id="259"/>
            <p14:sldId id="269"/>
            <p14:sldId id="264"/>
            <p14:sldId id="260"/>
            <p14:sldId id="263"/>
            <p14:sldId id="261"/>
            <p14:sldId id="267"/>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C5897C-C53E-4D34-8AE9-F5DAA10CA051}"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en-US"/>
        </a:p>
      </dgm:t>
    </dgm:pt>
    <dgm:pt modelId="{C1868BA0-3CB2-4C5B-AC01-AF30802EA487}">
      <dgm:prSet phldrT="[Text]"/>
      <dgm:spPr/>
      <dgm:t>
        <a:bodyPr/>
        <a:lstStyle/>
        <a:p>
          <a:r>
            <a:rPr lang="en-US" dirty="0" smtClean="0"/>
            <a:t>Assemble</a:t>
          </a:r>
          <a:endParaRPr lang="en-US" dirty="0"/>
        </a:p>
      </dgm:t>
    </dgm:pt>
    <dgm:pt modelId="{F27C1B59-9B6E-49FA-B4B4-8D23FAED7663}" type="parTrans" cxnId="{033157D7-7615-4322-AF2E-DDE1C8E67E0F}">
      <dgm:prSet/>
      <dgm:spPr/>
      <dgm:t>
        <a:bodyPr/>
        <a:lstStyle/>
        <a:p>
          <a:endParaRPr lang="en-US"/>
        </a:p>
      </dgm:t>
    </dgm:pt>
    <dgm:pt modelId="{0738DF09-C2AF-4425-B18F-D6E55F6CEDC9}" type="sibTrans" cxnId="{033157D7-7615-4322-AF2E-DDE1C8E67E0F}">
      <dgm:prSet/>
      <dgm:spPr/>
      <dgm:t>
        <a:bodyPr/>
        <a:lstStyle/>
        <a:p>
          <a:endParaRPr lang="en-US"/>
        </a:p>
      </dgm:t>
    </dgm:pt>
    <dgm:pt modelId="{41C15449-6527-4A5B-8726-D877A91A5E5D}">
      <dgm:prSet phldrT="[Text]"/>
      <dgm:spPr/>
      <dgm:t>
        <a:bodyPr/>
        <a:lstStyle/>
        <a:p>
          <a:r>
            <a:rPr lang="en-US" dirty="0" smtClean="0"/>
            <a:t>Laser Cut Visor</a:t>
          </a:r>
          <a:endParaRPr lang="en-US" dirty="0"/>
        </a:p>
      </dgm:t>
    </dgm:pt>
    <dgm:pt modelId="{15078080-F7C6-4BC7-911F-0EB3AD07E777}" type="parTrans" cxnId="{BD340F37-12E7-41A5-832A-84DADA610DE2}">
      <dgm:prSet/>
      <dgm:spPr/>
      <dgm:t>
        <a:bodyPr/>
        <a:lstStyle/>
        <a:p>
          <a:endParaRPr lang="en-US"/>
        </a:p>
      </dgm:t>
    </dgm:pt>
    <dgm:pt modelId="{E4B276EF-F365-4D9D-8F94-A1383FBBF86D}" type="sibTrans" cxnId="{BD340F37-12E7-41A5-832A-84DADA610DE2}">
      <dgm:prSet/>
      <dgm:spPr/>
      <dgm:t>
        <a:bodyPr/>
        <a:lstStyle/>
        <a:p>
          <a:endParaRPr lang="en-US"/>
        </a:p>
      </dgm:t>
    </dgm:pt>
    <dgm:pt modelId="{5B87B85F-AFF3-4206-8DBA-DE6E9814A9FD}">
      <dgm:prSet phldrT="[Text]"/>
      <dgm:spPr/>
      <dgm:t>
        <a:bodyPr/>
        <a:lstStyle/>
        <a:p>
          <a:r>
            <a:rPr lang="en-US" dirty="0" smtClean="0"/>
            <a:t>3d Print Head Band </a:t>
          </a:r>
          <a:endParaRPr lang="en-US" dirty="0"/>
        </a:p>
      </dgm:t>
    </dgm:pt>
    <dgm:pt modelId="{C670538B-8F22-473F-BCCE-71B487F55040}" type="parTrans" cxnId="{376F82C0-48D9-4A65-B5B5-A3ED13756623}">
      <dgm:prSet/>
      <dgm:spPr/>
      <dgm:t>
        <a:bodyPr/>
        <a:lstStyle/>
        <a:p>
          <a:endParaRPr lang="en-US"/>
        </a:p>
      </dgm:t>
    </dgm:pt>
    <dgm:pt modelId="{2911F96C-D47F-4B9B-AF5A-6D85ACA6FA4E}" type="sibTrans" cxnId="{376F82C0-48D9-4A65-B5B5-A3ED13756623}">
      <dgm:prSet/>
      <dgm:spPr/>
      <dgm:t>
        <a:bodyPr/>
        <a:lstStyle/>
        <a:p>
          <a:endParaRPr lang="en-US"/>
        </a:p>
      </dgm:t>
    </dgm:pt>
    <dgm:pt modelId="{8390562B-83C3-40C7-B29B-5D2047783DCA}">
      <dgm:prSet phldrT="[Text]"/>
      <dgm:spPr/>
      <dgm:t>
        <a:bodyPr/>
        <a:lstStyle/>
        <a:p>
          <a:r>
            <a:rPr lang="en-US" dirty="0" smtClean="0"/>
            <a:t>Cut Ribbons to size </a:t>
          </a:r>
          <a:endParaRPr lang="en-US" dirty="0"/>
        </a:p>
      </dgm:t>
    </dgm:pt>
    <dgm:pt modelId="{C6EEBAA5-F716-406C-9C4C-CF77810D0D48}" type="parTrans" cxnId="{0FD6F175-C8A7-404D-BEC9-72E93CDD3D02}">
      <dgm:prSet/>
      <dgm:spPr/>
      <dgm:t>
        <a:bodyPr/>
        <a:lstStyle/>
        <a:p>
          <a:endParaRPr lang="en-US"/>
        </a:p>
      </dgm:t>
    </dgm:pt>
    <dgm:pt modelId="{EDC0DEF5-0F8D-499C-B017-AA9DD02E1B6E}" type="sibTrans" cxnId="{0FD6F175-C8A7-404D-BEC9-72E93CDD3D02}">
      <dgm:prSet/>
      <dgm:spPr/>
      <dgm:t>
        <a:bodyPr/>
        <a:lstStyle/>
        <a:p>
          <a:endParaRPr lang="en-US"/>
        </a:p>
      </dgm:t>
    </dgm:pt>
    <dgm:pt modelId="{853EA72C-8256-4D2A-B0FC-BCD63D3C39BB}">
      <dgm:prSet phldrT="[Text]"/>
      <dgm:spPr/>
      <dgm:t>
        <a:bodyPr/>
        <a:lstStyle/>
        <a:p>
          <a:r>
            <a:rPr lang="en-US" dirty="0" smtClean="0"/>
            <a:t>UV Light curing </a:t>
          </a:r>
          <a:endParaRPr lang="en-US" dirty="0"/>
        </a:p>
      </dgm:t>
    </dgm:pt>
    <dgm:pt modelId="{61C8E8F1-0E10-4B1A-B481-CB7EF8CB647A}" type="parTrans" cxnId="{E24D7176-C1CC-4651-B83C-39DAE4B6B776}">
      <dgm:prSet/>
      <dgm:spPr/>
      <dgm:t>
        <a:bodyPr/>
        <a:lstStyle/>
        <a:p>
          <a:endParaRPr lang="en-US"/>
        </a:p>
      </dgm:t>
    </dgm:pt>
    <dgm:pt modelId="{1CFB55D2-F84B-459D-854F-70009B61D8E2}" type="sibTrans" cxnId="{E24D7176-C1CC-4651-B83C-39DAE4B6B776}">
      <dgm:prSet/>
      <dgm:spPr/>
      <dgm:t>
        <a:bodyPr/>
        <a:lstStyle/>
        <a:p>
          <a:endParaRPr lang="en-US"/>
        </a:p>
      </dgm:t>
    </dgm:pt>
    <dgm:pt modelId="{907F6213-A9D5-404A-B4D1-E3B7DC273315}" type="pres">
      <dgm:prSet presAssocID="{2EC5897C-C53E-4D34-8AE9-F5DAA10CA051}" presName="cycle" presStyleCnt="0">
        <dgm:presLayoutVars>
          <dgm:chMax val="1"/>
          <dgm:dir/>
          <dgm:animLvl val="ctr"/>
          <dgm:resizeHandles val="exact"/>
        </dgm:presLayoutVars>
      </dgm:prSet>
      <dgm:spPr/>
      <dgm:t>
        <a:bodyPr/>
        <a:lstStyle/>
        <a:p>
          <a:endParaRPr lang="en-US"/>
        </a:p>
      </dgm:t>
    </dgm:pt>
    <dgm:pt modelId="{A93F1AFC-8509-49AD-9DF7-EC654DE73255}" type="pres">
      <dgm:prSet presAssocID="{C1868BA0-3CB2-4C5B-AC01-AF30802EA487}" presName="centerShape" presStyleLbl="node0" presStyleIdx="0" presStyleCnt="1"/>
      <dgm:spPr/>
      <dgm:t>
        <a:bodyPr/>
        <a:lstStyle/>
        <a:p>
          <a:endParaRPr lang="en-US"/>
        </a:p>
      </dgm:t>
    </dgm:pt>
    <dgm:pt modelId="{358DAE08-5811-4F6B-B0ED-4D15CEAF5842}" type="pres">
      <dgm:prSet presAssocID="{15078080-F7C6-4BC7-911F-0EB3AD07E777}" presName="parTrans" presStyleLbl="bgSibTrans2D1" presStyleIdx="0" presStyleCnt="4"/>
      <dgm:spPr/>
      <dgm:t>
        <a:bodyPr/>
        <a:lstStyle/>
        <a:p>
          <a:endParaRPr lang="en-US"/>
        </a:p>
      </dgm:t>
    </dgm:pt>
    <dgm:pt modelId="{A68D41E1-A0D1-41D4-B672-49595EEBD2B1}" type="pres">
      <dgm:prSet presAssocID="{41C15449-6527-4A5B-8726-D877A91A5E5D}" presName="node" presStyleLbl="node1" presStyleIdx="0" presStyleCnt="4">
        <dgm:presLayoutVars>
          <dgm:bulletEnabled val="1"/>
        </dgm:presLayoutVars>
      </dgm:prSet>
      <dgm:spPr/>
      <dgm:t>
        <a:bodyPr/>
        <a:lstStyle/>
        <a:p>
          <a:endParaRPr lang="en-US"/>
        </a:p>
      </dgm:t>
    </dgm:pt>
    <dgm:pt modelId="{72F81699-CE33-456C-96F4-07E586135AE2}" type="pres">
      <dgm:prSet presAssocID="{C670538B-8F22-473F-BCCE-71B487F55040}" presName="parTrans" presStyleLbl="bgSibTrans2D1" presStyleIdx="1" presStyleCnt="4"/>
      <dgm:spPr/>
      <dgm:t>
        <a:bodyPr/>
        <a:lstStyle/>
        <a:p>
          <a:endParaRPr lang="en-US"/>
        </a:p>
      </dgm:t>
    </dgm:pt>
    <dgm:pt modelId="{691CB12F-A3CE-4A4C-9300-432E59D7F412}" type="pres">
      <dgm:prSet presAssocID="{5B87B85F-AFF3-4206-8DBA-DE6E9814A9FD}" presName="node" presStyleLbl="node1" presStyleIdx="1" presStyleCnt="4">
        <dgm:presLayoutVars>
          <dgm:bulletEnabled val="1"/>
        </dgm:presLayoutVars>
      </dgm:prSet>
      <dgm:spPr/>
      <dgm:t>
        <a:bodyPr/>
        <a:lstStyle/>
        <a:p>
          <a:endParaRPr lang="en-US"/>
        </a:p>
      </dgm:t>
    </dgm:pt>
    <dgm:pt modelId="{E77DAF85-5F62-4DFF-AB59-4234D55DE3FF}" type="pres">
      <dgm:prSet presAssocID="{61C8E8F1-0E10-4B1A-B481-CB7EF8CB647A}" presName="parTrans" presStyleLbl="bgSibTrans2D1" presStyleIdx="2" presStyleCnt="4"/>
      <dgm:spPr/>
      <dgm:t>
        <a:bodyPr/>
        <a:lstStyle/>
        <a:p>
          <a:endParaRPr lang="en-US"/>
        </a:p>
      </dgm:t>
    </dgm:pt>
    <dgm:pt modelId="{4D5E4A79-AAF3-4969-A344-A5844CCF87DB}" type="pres">
      <dgm:prSet presAssocID="{853EA72C-8256-4D2A-B0FC-BCD63D3C39BB}" presName="node" presStyleLbl="node1" presStyleIdx="2" presStyleCnt="4">
        <dgm:presLayoutVars>
          <dgm:bulletEnabled val="1"/>
        </dgm:presLayoutVars>
      </dgm:prSet>
      <dgm:spPr/>
      <dgm:t>
        <a:bodyPr/>
        <a:lstStyle/>
        <a:p>
          <a:endParaRPr lang="en-US"/>
        </a:p>
      </dgm:t>
    </dgm:pt>
    <dgm:pt modelId="{FFC4D762-B2E5-4219-8211-95C93BDE83A7}" type="pres">
      <dgm:prSet presAssocID="{C6EEBAA5-F716-406C-9C4C-CF77810D0D48}" presName="parTrans" presStyleLbl="bgSibTrans2D1" presStyleIdx="3" presStyleCnt="4"/>
      <dgm:spPr/>
      <dgm:t>
        <a:bodyPr/>
        <a:lstStyle/>
        <a:p>
          <a:endParaRPr lang="en-US"/>
        </a:p>
      </dgm:t>
    </dgm:pt>
    <dgm:pt modelId="{05586F32-495D-4558-B51C-92889F825689}" type="pres">
      <dgm:prSet presAssocID="{8390562B-83C3-40C7-B29B-5D2047783DCA}" presName="node" presStyleLbl="node1" presStyleIdx="3" presStyleCnt="4">
        <dgm:presLayoutVars>
          <dgm:bulletEnabled val="1"/>
        </dgm:presLayoutVars>
      </dgm:prSet>
      <dgm:spPr/>
      <dgm:t>
        <a:bodyPr/>
        <a:lstStyle/>
        <a:p>
          <a:endParaRPr lang="en-US"/>
        </a:p>
      </dgm:t>
    </dgm:pt>
  </dgm:ptLst>
  <dgm:cxnLst>
    <dgm:cxn modelId="{8A957233-BB04-44B4-9BB6-E706606E302A}" type="presOf" srcId="{61C8E8F1-0E10-4B1A-B481-CB7EF8CB647A}" destId="{E77DAF85-5F62-4DFF-AB59-4234D55DE3FF}" srcOrd="0" destOrd="0" presId="urn:microsoft.com/office/officeart/2005/8/layout/radial4"/>
    <dgm:cxn modelId="{728517AD-F301-41CD-9AF8-ADF09E597539}" type="presOf" srcId="{15078080-F7C6-4BC7-911F-0EB3AD07E777}" destId="{358DAE08-5811-4F6B-B0ED-4D15CEAF5842}" srcOrd="0" destOrd="0" presId="urn:microsoft.com/office/officeart/2005/8/layout/radial4"/>
    <dgm:cxn modelId="{BD340F37-12E7-41A5-832A-84DADA610DE2}" srcId="{C1868BA0-3CB2-4C5B-AC01-AF30802EA487}" destId="{41C15449-6527-4A5B-8726-D877A91A5E5D}" srcOrd="0" destOrd="0" parTransId="{15078080-F7C6-4BC7-911F-0EB3AD07E777}" sibTransId="{E4B276EF-F365-4D9D-8F94-A1383FBBF86D}"/>
    <dgm:cxn modelId="{F44E00BF-800C-430E-8B2F-700FFF655249}" type="presOf" srcId="{C670538B-8F22-473F-BCCE-71B487F55040}" destId="{72F81699-CE33-456C-96F4-07E586135AE2}" srcOrd="0" destOrd="0" presId="urn:microsoft.com/office/officeart/2005/8/layout/radial4"/>
    <dgm:cxn modelId="{61F7FB5A-638E-40C1-9B9C-CEAC1D833B29}" type="presOf" srcId="{C1868BA0-3CB2-4C5B-AC01-AF30802EA487}" destId="{A93F1AFC-8509-49AD-9DF7-EC654DE73255}" srcOrd="0" destOrd="0" presId="urn:microsoft.com/office/officeart/2005/8/layout/radial4"/>
    <dgm:cxn modelId="{376F82C0-48D9-4A65-B5B5-A3ED13756623}" srcId="{C1868BA0-3CB2-4C5B-AC01-AF30802EA487}" destId="{5B87B85F-AFF3-4206-8DBA-DE6E9814A9FD}" srcOrd="1" destOrd="0" parTransId="{C670538B-8F22-473F-BCCE-71B487F55040}" sibTransId="{2911F96C-D47F-4B9B-AF5A-6D85ACA6FA4E}"/>
    <dgm:cxn modelId="{685EC005-B68A-46FE-A5F3-B65EAA0A4402}" type="presOf" srcId="{8390562B-83C3-40C7-B29B-5D2047783DCA}" destId="{05586F32-495D-4558-B51C-92889F825689}" srcOrd="0" destOrd="0" presId="urn:microsoft.com/office/officeart/2005/8/layout/radial4"/>
    <dgm:cxn modelId="{E24D7176-C1CC-4651-B83C-39DAE4B6B776}" srcId="{C1868BA0-3CB2-4C5B-AC01-AF30802EA487}" destId="{853EA72C-8256-4D2A-B0FC-BCD63D3C39BB}" srcOrd="2" destOrd="0" parTransId="{61C8E8F1-0E10-4B1A-B481-CB7EF8CB647A}" sibTransId="{1CFB55D2-F84B-459D-854F-70009B61D8E2}"/>
    <dgm:cxn modelId="{0FD6F175-C8A7-404D-BEC9-72E93CDD3D02}" srcId="{C1868BA0-3CB2-4C5B-AC01-AF30802EA487}" destId="{8390562B-83C3-40C7-B29B-5D2047783DCA}" srcOrd="3" destOrd="0" parTransId="{C6EEBAA5-F716-406C-9C4C-CF77810D0D48}" sibTransId="{EDC0DEF5-0F8D-499C-B017-AA9DD02E1B6E}"/>
    <dgm:cxn modelId="{4225A508-CA39-4434-A39B-BE57F6FD111D}" type="presOf" srcId="{C6EEBAA5-F716-406C-9C4C-CF77810D0D48}" destId="{FFC4D762-B2E5-4219-8211-95C93BDE83A7}" srcOrd="0" destOrd="0" presId="urn:microsoft.com/office/officeart/2005/8/layout/radial4"/>
    <dgm:cxn modelId="{9C060AF6-7C91-41BB-A6AC-EEA8718D5626}" type="presOf" srcId="{2EC5897C-C53E-4D34-8AE9-F5DAA10CA051}" destId="{907F6213-A9D5-404A-B4D1-E3B7DC273315}" srcOrd="0" destOrd="0" presId="urn:microsoft.com/office/officeart/2005/8/layout/radial4"/>
    <dgm:cxn modelId="{030BF9FF-B8D4-431C-81C9-3A6FFB28542D}" type="presOf" srcId="{853EA72C-8256-4D2A-B0FC-BCD63D3C39BB}" destId="{4D5E4A79-AAF3-4969-A344-A5844CCF87DB}" srcOrd="0" destOrd="0" presId="urn:microsoft.com/office/officeart/2005/8/layout/radial4"/>
    <dgm:cxn modelId="{2CF2BE3B-A346-43EA-B58C-E44B6CD9AD16}" type="presOf" srcId="{41C15449-6527-4A5B-8726-D877A91A5E5D}" destId="{A68D41E1-A0D1-41D4-B672-49595EEBD2B1}" srcOrd="0" destOrd="0" presId="urn:microsoft.com/office/officeart/2005/8/layout/radial4"/>
    <dgm:cxn modelId="{033157D7-7615-4322-AF2E-DDE1C8E67E0F}" srcId="{2EC5897C-C53E-4D34-8AE9-F5DAA10CA051}" destId="{C1868BA0-3CB2-4C5B-AC01-AF30802EA487}" srcOrd="0" destOrd="0" parTransId="{F27C1B59-9B6E-49FA-B4B4-8D23FAED7663}" sibTransId="{0738DF09-C2AF-4425-B18F-D6E55F6CEDC9}"/>
    <dgm:cxn modelId="{96F9BB3D-D2C1-44D0-9C50-41E035A72D58}" type="presOf" srcId="{5B87B85F-AFF3-4206-8DBA-DE6E9814A9FD}" destId="{691CB12F-A3CE-4A4C-9300-432E59D7F412}" srcOrd="0" destOrd="0" presId="urn:microsoft.com/office/officeart/2005/8/layout/radial4"/>
    <dgm:cxn modelId="{A0FBF630-ACFA-47FB-A1F2-9B9E6C6DB08D}" type="presParOf" srcId="{907F6213-A9D5-404A-B4D1-E3B7DC273315}" destId="{A93F1AFC-8509-49AD-9DF7-EC654DE73255}" srcOrd="0" destOrd="0" presId="urn:microsoft.com/office/officeart/2005/8/layout/radial4"/>
    <dgm:cxn modelId="{D2801BE1-5DCD-4974-AC5C-F2B465568B61}" type="presParOf" srcId="{907F6213-A9D5-404A-B4D1-E3B7DC273315}" destId="{358DAE08-5811-4F6B-B0ED-4D15CEAF5842}" srcOrd="1" destOrd="0" presId="urn:microsoft.com/office/officeart/2005/8/layout/radial4"/>
    <dgm:cxn modelId="{DF89DDAF-A7D8-455D-B5B8-383B9F7BF043}" type="presParOf" srcId="{907F6213-A9D5-404A-B4D1-E3B7DC273315}" destId="{A68D41E1-A0D1-41D4-B672-49595EEBD2B1}" srcOrd="2" destOrd="0" presId="urn:microsoft.com/office/officeart/2005/8/layout/radial4"/>
    <dgm:cxn modelId="{2A27BA7E-DED3-4EAF-9E16-0774B31025AD}" type="presParOf" srcId="{907F6213-A9D5-404A-B4D1-E3B7DC273315}" destId="{72F81699-CE33-456C-96F4-07E586135AE2}" srcOrd="3" destOrd="0" presId="urn:microsoft.com/office/officeart/2005/8/layout/radial4"/>
    <dgm:cxn modelId="{117F3DF3-113F-474D-ACAE-3105C308B982}" type="presParOf" srcId="{907F6213-A9D5-404A-B4D1-E3B7DC273315}" destId="{691CB12F-A3CE-4A4C-9300-432E59D7F412}" srcOrd="4" destOrd="0" presId="urn:microsoft.com/office/officeart/2005/8/layout/radial4"/>
    <dgm:cxn modelId="{68249391-4446-4ACF-93CA-12AA2EDDEC2B}" type="presParOf" srcId="{907F6213-A9D5-404A-B4D1-E3B7DC273315}" destId="{E77DAF85-5F62-4DFF-AB59-4234D55DE3FF}" srcOrd="5" destOrd="0" presId="urn:microsoft.com/office/officeart/2005/8/layout/radial4"/>
    <dgm:cxn modelId="{75A3D5C1-0A22-49A8-B4B7-7501B95B5371}" type="presParOf" srcId="{907F6213-A9D5-404A-B4D1-E3B7DC273315}" destId="{4D5E4A79-AAF3-4969-A344-A5844CCF87DB}" srcOrd="6" destOrd="0" presId="urn:microsoft.com/office/officeart/2005/8/layout/radial4"/>
    <dgm:cxn modelId="{1DFE68CC-BAD5-4607-887C-AE537BD98415}" type="presParOf" srcId="{907F6213-A9D5-404A-B4D1-E3B7DC273315}" destId="{FFC4D762-B2E5-4219-8211-95C93BDE83A7}" srcOrd="7" destOrd="0" presId="urn:microsoft.com/office/officeart/2005/8/layout/radial4"/>
    <dgm:cxn modelId="{E008302B-3A86-40E8-9644-84D7AA61925B}" type="presParOf" srcId="{907F6213-A9D5-404A-B4D1-E3B7DC273315}" destId="{05586F32-495D-4558-B51C-92889F825689}"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F1AFC-8509-49AD-9DF7-EC654DE73255}">
      <dsp:nvSpPr>
        <dsp:cNvPr id="0" name=""/>
        <dsp:cNvSpPr/>
      </dsp:nvSpPr>
      <dsp:spPr>
        <a:xfrm>
          <a:off x="1617875" y="2303371"/>
          <a:ext cx="1196784" cy="119678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Assemble</a:t>
          </a:r>
          <a:endParaRPr lang="en-US" sz="1500" kern="1200" dirty="0"/>
        </a:p>
      </dsp:txBody>
      <dsp:txXfrm>
        <a:off x="1793140" y="2478636"/>
        <a:ext cx="846254" cy="846254"/>
      </dsp:txXfrm>
    </dsp:sp>
    <dsp:sp modelId="{358DAE08-5811-4F6B-B0ED-4D15CEAF5842}">
      <dsp:nvSpPr>
        <dsp:cNvPr id="0" name=""/>
        <dsp:cNvSpPr/>
      </dsp:nvSpPr>
      <dsp:spPr>
        <a:xfrm rot="11700000">
          <a:off x="551398" y="2425244"/>
          <a:ext cx="1045888" cy="341083"/>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8D41E1-A0D1-41D4-B672-49595EEBD2B1}">
      <dsp:nvSpPr>
        <dsp:cNvPr id="0" name=""/>
        <dsp:cNvSpPr/>
      </dsp:nvSpPr>
      <dsp:spPr>
        <a:xfrm>
          <a:off x="744" y="2005659"/>
          <a:ext cx="1136945" cy="90955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Laser Cut Visor</a:t>
          </a:r>
          <a:endParaRPr lang="en-US" sz="1900" kern="1200" dirty="0"/>
        </a:p>
      </dsp:txBody>
      <dsp:txXfrm>
        <a:off x="27384" y="2032299"/>
        <a:ext cx="1083665" cy="856276"/>
      </dsp:txXfrm>
    </dsp:sp>
    <dsp:sp modelId="{72F81699-CE33-456C-96F4-07E586135AE2}">
      <dsp:nvSpPr>
        <dsp:cNvPr id="0" name=""/>
        <dsp:cNvSpPr/>
      </dsp:nvSpPr>
      <dsp:spPr>
        <a:xfrm rot="14700000">
          <a:off x="1193701" y="1659777"/>
          <a:ext cx="1045888" cy="341083"/>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91CB12F-A3CE-4A4C-9300-432E59D7F412}">
      <dsp:nvSpPr>
        <dsp:cNvPr id="0" name=""/>
        <dsp:cNvSpPr/>
      </dsp:nvSpPr>
      <dsp:spPr>
        <a:xfrm>
          <a:off x="927166" y="901592"/>
          <a:ext cx="1136945" cy="909556"/>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3d Print Head Band </a:t>
          </a:r>
          <a:endParaRPr lang="en-US" sz="1900" kern="1200" dirty="0"/>
        </a:p>
      </dsp:txBody>
      <dsp:txXfrm>
        <a:off x="953806" y="928232"/>
        <a:ext cx="1083665" cy="856276"/>
      </dsp:txXfrm>
    </dsp:sp>
    <dsp:sp modelId="{E77DAF85-5F62-4DFF-AB59-4234D55DE3FF}">
      <dsp:nvSpPr>
        <dsp:cNvPr id="0" name=""/>
        <dsp:cNvSpPr/>
      </dsp:nvSpPr>
      <dsp:spPr>
        <a:xfrm rot="17700000">
          <a:off x="2192946" y="1659777"/>
          <a:ext cx="1045888" cy="341083"/>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E4A79-AAF3-4969-A344-A5844CCF87DB}">
      <dsp:nvSpPr>
        <dsp:cNvPr id="0" name=""/>
        <dsp:cNvSpPr/>
      </dsp:nvSpPr>
      <dsp:spPr>
        <a:xfrm>
          <a:off x="2368423" y="901592"/>
          <a:ext cx="1136945" cy="909556"/>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UV Light curing </a:t>
          </a:r>
          <a:endParaRPr lang="en-US" sz="1900" kern="1200" dirty="0"/>
        </a:p>
      </dsp:txBody>
      <dsp:txXfrm>
        <a:off x="2395063" y="928232"/>
        <a:ext cx="1083665" cy="856276"/>
      </dsp:txXfrm>
    </dsp:sp>
    <dsp:sp modelId="{FFC4D762-B2E5-4219-8211-95C93BDE83A7}">
      <dsp:nvSpPr>
        <dsp:cNvPr id="0" name=""/>
        <dsp:cNvSpPr/>
      </dsp:nvSpPr>
      <dsp:spPr>
        <a:xfrm rot="20700000">
          <a:off x="2835249" y="2425244"/>
          <a:ext cx="1045888" cy="341083"/>
        </a:xfrm>
        <a:prstGeom prst="lef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586F32-495D-4558-B51C-92889F825689}">
      <dsp:nvSpPr>
        <dsp:cNvPr id="0" name=""/>
        <dsp:cNvSpPr/>
      </dsp:nvSpPr>
      <dsp:spPr>
        <a:xfrm>
          <a:off x="3294845" y="2005659"/>
          <a:ext cx="1136945" cy="909556"/>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Cut Ribbons to size </a:t>
          </a:r>
          <a:endParaRPr lang="en-US" sz="1900" kern="1200" dirty="0"/>
        </a:p>
      </dsp:txBody>
      <dsp:txXfrm>
        <a:off x="3321485" y="2032299"/>
        <a:ext cx="1083665" cy="856276"/>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059CC-4381-46F8-B03E-9A6A4C49A119}" type="datetimeFigureOut">
              <a:rPr lang="en-US" smtClean="0"/>
              <a:t>5/26/2020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35BB3B-D887-4607-913B-599E1A85F571}" type="slidenum">
              <a:rPr lang="en-US" smtClean="0"/>
              <a:t>‹#›</a:t>
            </a:fld>
            <a:endParaRPr lang="en-US"/>
          </a:p>
        </p:txBody>
      </p:sp>
    </p:spTree>
    <p:extLst>
      <p:ext uri="{BB962C8B-B14F-4D97-AF65-F5344CB8AC3E}">
        <p14:creationId xmlns:p14="http://schemas.microsoft.com/office/powerpoint/2010/main" val="2808045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35BB3B-D887-4607-913B-599E1A85F571}" type="slidenum">
              <a:rPr lang="en-US" smtClean="0"/>
              <a:t>3</a:t>
            </a:fld>
            <a:endParaRPr lang="en-US"/>
          </a:p>
        </p:txBody>
      </p:sp>
    </p:spTree>
    <p:extLst>
      <p:ext uri="{BB962C8B-B14F-4D97-AF65-F5344CB8AC3E}">
        <p14:creationId xmlns:p14="http://schemas.microsoft.com/office/powerpoint/2010/main" val="145574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1878467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109133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8132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267391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47650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2834283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355109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111321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425495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78EE2-AA41-4336-ADB9-2155EFC00048}" type="datetimeFigureOut">
              <a:rPr lang="en-US" smtClean="0"/>
              <a:t>5/26/2020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1026108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B78EE2-AA41-4336-ADB9-2155EFC00048}" type="datetimeFigureOut">
              <a:rPr lang="en-US" smtClean="0"/>
              <a:t>5/26/2020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4279246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B78EE2-AA41-4336-ADB9-2155EFC00048}" type="datetimeFigureOut">
              <a:rPr lang="en-US" smtClean="0"/>
              <a:t>5/26/2020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3115758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B78EE2-AA41-4336-ADB9-2155EFC00048}" type="datetimeFigureOut">
              <a:rPr lang="en-US" smtClean="0"/>
              <a:t>5/26/2020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3964434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78EE2-AA41-4336-ADB9-2155EFC00048}" type="datetimeFigureOut">
              <a:rPr lang="en-US" smtClean="0"/>
              <a:t>5/26/2020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1968335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78EE2-AA41-4336-ADB9-2155EFC00048}" type="datetimeFigureOut">
              <a:rPr lang="en-US" smtClean="0"/>
              <a:t>5/26/2020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1217156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78EE2-AA41-4336-ADB9-2155EFC00048}" type="datetimeFigureOut">
              <a:rPr lang="en-US" smtClean="0"/>
              <a:t>5/26/2020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9380D-739E-45B6-965E-19F97B8751F9}" type="slidenum">
              <a:rPr lang="en-US" smtClean="0"/>
              <a:t>‹#›</a:t>
            </a:fld>
            <a:endParaRPr lang="en-US"/>
          </a:p>
        </p:txBody>
      </p:sp>
    </p:spTree>
    <p:extLst>
      <p:ext uri="{BB962C8B-B14F-4D97-AF65-F5344CB8AC3E}">
        <p14:creationId xmlns:p14="http://schemas.microsoft.com/office/powerpoint/2010/main" val="143137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B78EE2-AA41-4336-ADB9-2155EFC00048}" type="datetimeFigureOut">
              <a:rPr lang="en-US" smtClean="0"/>
              <a:t>5/26/2020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669380D-739E-45B6-965E-19F97B8751F9}" type="slidenum">
              <a:rPr lang="en-US" smtClean="0"/>
              <a:t>‹#›</a:t>
            </a:fld>
            <a:endParaRPr lang="en-US"/>
          </a:p>
        </p:txBody>
      </p:sp>
    </p:spTree>
    <p:extLst>
      <p:ext uri="{BB962C8B-B14F-4D97-AF65-F5344CB8AC3E}">
        <p14:creationId xmlns:p14="http://schemas.microsoft.com/office/powerpoint/2010/main" val="1181948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microsoft.com/office/2007/relationships/hdphoto" Target="../media/hdphoto12.wdp"/><Relationship Id="rId3" Type="http://schemas.microsoft.com/office/2007/relationships/hdphoto" Target="../media/hdphoto11.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microsoft.com/office/2007/relationships/hdphoto" Target="../media/hdphoto13.wdp"/><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5" Type="http://schemas.microsoft.com/office/2007/relationships/hdphoto" Target="../media/hdphoto2.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3" Type="http://schemas.openxmlformats.org/officeDocument/2006/relationships/diagramLayout" Target="../diagrams/layout1.xml"/><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image" Target="../media/image13.jpeg"/><Relationship Id="rId5" Type="http://schemas.openxmlformats.org/officeDocument/2006/relationships/diagramColors" Target="../diagrams/colors1.xml"/><Relationship Id="rId15" Type="http://schemas.openxmlformats.org/officeDocument/2006/relationships/image" Target="../media/image16.jpeg"/><Relationship Id="rId10" Type="http://schemas.microsoft.com/office/2007/relationships/hdphoto" Target="../media/hdphoto7.wdp"/><Relationship Id="rId4" Type="http://schemas.openxmlformats.org/officeDocument/2006/relationships/diagramQuickStyle" Target="../diagrams/quickStyle1.xml"/><Relationship Id="rId9" Type="http://schemas.openxmlformats.org/officeDocument/2006/relationships/image" Target="../media/image12.png"/><Relationship Id="rId1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Excel_Worksheet1.xlsx"/></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Proposal to Manufacture &amp; Supply Covid-</a:t>
            </a:r>
            <a:r>
              <a:rPr lang="en-US" b="1" dirty="0"/>
              <a:t>1</a:t>
            </a:r>
            <a:r>
              <a:rPr lang="en-US" b="1" dirty="0" smtClean="0"/>
              <a:t>9 PPE </a:t>
            </a:r>
            <a:endParaRPr lang="en-US" b="1" dirty="0"/>
          </a:p>
        </p:txBody>
      </p:sp>
      <p:sp>
        <p:nvSpPr>
          <p:cNvPr id="3" name="Subtitle 2"/>
          <p:cNvSpPr>
            <a:spLocks noGrp="1"/>
          </p:cNvSpPr>
          <p:nvPr>
            <p:ph type="subTitle" idx="1"/>
          </p:nvPr>
        </p:nvSpPr>
        <p:spPr>
          <a:xfrm>
            <a:off x="502276" y="4050836"/>
            <a:ext cx="8771727" cy="1096899"/>
          </a:xfrm>
        </p:spPr>
        <p:txBody>
          <a:bodyPr/>
          <a:lstStyle/>
          <a:p>
            <a:r>
              <a:rPr lang="en-US" b="1" i="1" dirty="0" smtClean="0"/>
              <a:t>FACESHIELDS,FACEMASKS &amp; OTHER PERSONAL PROTECTIVE EQUIPMENT FOR HEALTH CARE AND THE PUBLIC</a:t>
            </a:r>
          </a:p>
          <a:p>
            <a:endParaRPr lang="en-US" b="1" i="1" dirty="0"/>
          </a:p>
        </p:txBody>
      </p:sp>
    </p:spTree>
    <p:extLst>
      <p:ext uri="{BB962C8B-B14F-4D97-AF65-F5344CB8AC3E}">
        <p14:creationId xmlns:p14="http://schemas.microsoft.com/office/powerpoint/2010/main" val="3019488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853" y="200623"/>
            <a:ext cx="8596668" cy="1320800"/>
          </a:xfrm>
        </p:spPr>
        <p:txBody>
          <a:bodyPr/>
          <a:lstStyle/>
          <a:p>
            <a:r>
              <a:rPr lang="en-US" b="1" dirty="0" smtClean="0"/>
              <a:t>B1 &amp; B2 - Market forecast and Consumer Base</a:t>
            </a:r>
            <a:endParaRPr lang="en-US" b="1" dirty="0"/>
          </a:p>
        </p:txBody>
      </p:sp>
      <p:sp>
        <p:nvSpPr>
          <p:cNvPr id="3" name="Content Placeholder 2"/>
          <p:cNvSpPr>
            <a:spLocks noGrp="1"/>
          </p:cNvSpPr>
          <p:nvPr>
            <p:ph sz="half" idx="1"/>
          </p:nvPr>
        </p:nvSpPr>
        <p:spPr>
          <a:xfrm>
            <a:off x="329604" y="1466854"/>
            <a:ext cx="4184035" cy="3880772"/>
          </a:xfrm>
        </p:spPr>
        <p:txBody>
          <a:bodyPr>
            <a:normAutofit fontScale="85000" lnSpcReduction="20000"/>
          </a:bodyPr>
          <a:lstStyle/>
          <a:p>
            <a:r>
              <a:rPr lang="en-US" dirty="0" smtClean="0"/>
              <a:t>With the growing number of covid-19 cases and the mounting pressure to ease the breaks on the economy.</a:t>
            </a:r>
          </a:p>
          <a:p>
            <a:r>
              <a:rPr lang="en-US" dirty="0" smtClean="0"/>
              <a:t>The lockdowns imposed all over the world are bound to be relaxed </a:t>
            </a:r>
          </a:p>
          <a:p>
            <a:r>
              <a:rPr lang="en-US" dirty="0" smtClean="0"/>
              <a:t>PPE for the public and healthcare workers will be vital in controlling the propagation of the disease in Africa within this period,</a:t>
            </a:r>
          </a:p>
          <a:p>
            <a:r>
              <a:rPr lang="en-US" dirty="0" smtClean="0"/>
              <a:t>This face shields are already being employed in maternity wards in Thailand and South Korea to provide an extra layer of protection to newly born babies. </a:t>
            </a:r>
            <a:endParaRPr lang="en-US" dirty="0"/>
          </a:p>
          <a:p>
            <a:r>
              <a:rPr lang="en-US" dirty="0" smtClean="0"/>
              <a:t>China has also deployed them in use in educational environments, so the need for preventative equipment such as this are definitely key to re-opening the economy before arrival of vaccines.</a:t>
            </a:r>
          </a:p>
          <a:p>
            <a:endParaRPr lang="en-US" dirty="0"/>
          </a:p>
        </p:txBody>
      </p:sp>
      <p:sp>
        <p:nvSpPr>
          <p:cNvPr id="4" name="Content Placeholder 3"/>
          <p:cNvSpPr>
            <a:spLocks noGrp="1"/>
          </p:cNvSpPr>
          <p:nvPr>
            <p:ph sz="half" idx="2"/>
          </p:nvPr>
        </p:nvSpPr>
        <p:spPr>
          <a:xfrm>
            <a:off x="224361" y="5143508"/>
            <a:ext cx="4394519" cy="2089439"/>
          </a:xfrm>
        </p:spPr>
        <p:txBody>
          <a:bodyPr>
            <a:normAutofit fontScale="85000" lnSpcReduction="20000"/>
          </a:bodyPr>
          <a:lstStyle/>
          <a:p>
            <a:r>
              <a:rPr lang="en-US" dirty="0" smtClean="0"/>
              <a:t>These Face shields are currently only being supplied to Kenya &amp; Tanzania considering the African Market.</a:t>
            </a:r>
          </a:p>
          <a:p>
            <a:r>
              <a:rPr lang="en-US" dirty="0" smtClean="0"/>
              <a:t>This could be the first 3D manufacturing hub in West Africa and sets the model to aid transition from reliance on global supply chains for PPE by Africa's most populous Nation.</a:t>
            </a:r>
          </a:p>
          <a:p>
            <a:endParaRPr lang="en-US"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513639" y="1063455"/>
            <a:ext cx="4350068" cy="2801258"/>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705600" y="3933524"/>
            <a:ext cx="4572758" cy="2710209"/>
          </a:xfrm>
          <a:prstGeom prst="rect">
            <a:avLst/>
          </a:prstGeom>
        </p:spPr>
      </p:pic>
    </p:spTree>
    <p:extLst>
      <p:ext uri="{BB962C8B-B14F-4D97-AF65-F5344CB8AC3E}">
        <p14:creationId xmlns:p14="http://schemas.microsoft.com/office/powerpoint/2010/main" val="29264123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984" y="410269"/>
            <a:ext cx="8596668" cy="1320800"/>
          </a:xfrm>
        </p:spPr>
        <p:txBody>
          <a:bodyPr/>
          <a:lstStyle/>
          <a:p>
            <a:r>
              <a:rPr lang="en-US" b="1" dirty="0" smtClean="0"/>
              <a:t>Business Model (1) - Post Covid</a:t>
            </a:r>
            <a:r>
              <a:rPr lang="en-US" b="1" dirty="0"/>
              <a:t>-</a:t>
            </a:r>
            <a:r>
              <a:rPr lang="en-US" b="1" dirty="0" smtClean="0"/>
              <a:t>19</a:t>
            </a:r>
            <a:endParaRPr lang="en-US" b="1" dirty="0"/>
          </a:p>
        </p:txBody>
      </p:sp>
      <p:sp>
        <p:nvSpPr>
          <p:cNvPr id="4" name="Text Placeholder 3"/>
          <p:cNvSpPr>
            <a:spLocks noGrp="1"/>
          </p:cNvSpPr>
          <p:nvPr>
            <p:ph type="body" idx="1"/>
          </p:nvPr>
        </p:nvSpPr>
        <p:spPr>
          <a:xfrm>
            <a:off x="137745" y="1024955"/>
            <a:ext cx="4185623" cy="576262"/>
          </a:xfrm>
        </p:spPr>
        <p:txBody>
          <a:bodyPr/>
          <a:lstStyle/>
          <a:p>
            <a:r>
              <a:rPr lang="en-US" b="1" dirty="0" smtClean="0"/>
              <a:t>Education 	</a:t>
            </a:r>
            <a:endParaRPr lang="en-US" b="1" dirty="0"/>
          </a:p>
        </p:txBody>
      </p:sp>
      <p:sp>
        <p:nvSpPr>
          <p:cNvPr id="5" name="Content Placeholder 4"/>
          <p:cNvSpPr>
            <a:spLocks noGrp="1"/>
          </p:cNvSpPr>
          <p:nvPr>
            <p:ph sz="half" idx="2"/>
          </p:nvPr>
        </p:nvSpPr>
        <p:spPr>
          <a:xfrm>
            <a:off x="28592" y="1534136"/>
            <a:ext cx="4185623" cy="3304117"/>
          </a:xfrm>
        </p:spPr>
        <p:txBody>
          <a:bodyPr/>
          <a:lstStyle/>
          <a:p>
            <a:r>
              <a:rPr lang="en-US" dirty="0" smtClean="0"/>
              <a:t>This investment in 3d Printing capability could be adapted for vocational training and manufacturing apprenticeship programs. </a:t>
            </a:r>
          </a:p>
          <a:p>
            <a:r>
              <a:rPr lang="en-US" dirty="0" smtClean="0"/>
              <a:t>3d modelling classes and training courses on Design for Manufacture.</a:t>
            </a:r>
            <a:endParaRPr lang="en-US" dirty="0"/>
          </a:p>
        </p:txBody>
      </p:sp>
      <p:sp>
        <p:nvSpPr>
          <p:cNvPr id="6" name="Text Placeholder 5"/>
          <p:cNvSpPr>
            <a:spLocks noGrp="1"/>
          </p:cNvSpPr>
          <p:nvPr>
            <p:ph type="body" sz="quarter" idx="3"/>
          </p:nvPr>
        </p:nvSpPr>
        <p:spPr>
          <a:xfrm>
            <a:off x="4214215" y="1052779"/>
            <a:ext cx="4276998" cy="764649"/>
          </a:xfrm>
        </p:spPr>
        <p:txBody>
          <a:bodyPr/>
          <a:lstStyle/>
          <a:p>
            <a:r>
              <a:rPr lang="en-US" b="1" dirty="0" smtClean="0"/>
              <a:t>Manufacturing other Products </a:t>
            </a:r>
            <a:endParaRPr lang="en-US" b="1" dirty="0"/>
          </a:p>
        </p:txBody>
      </p:sp>
      <p:sp>
        <p:nvSpPr>
          <p:cNvPr id="7" name="Content Placeholder 6"/>
          <p:cNvSpPr>
            <a:spLocks noGrp="1"/>
          </p:cNvSpPr>
          <p:nvPr>
            <p:ph sz="quarter" idx="4"/>
          </p:nvPr>
        </p:nvSpPr>
        <p:spPr>
          <a:xfrm>
            <a:off x="4236128" y="1947280"/>
            <a:ext cx="4185617" cy="3304117"/>
          </a:xfrm>
        </p:spPr>
        <p:txBody>
          <a:bodyPr/>
          <a:lstStyle/>
          <a:p>
            <a:r>
              <a:rPr lang="en-US" dirty="0" smtClean="0"/>
              <a:t>Antibacterial Face Masks.</a:t>
            </a:r>
          </a:p>
          <a:p>
            <a:r>
              <a:rPr lang="en-US" dirty="0" smtClean="0"/>
              <a:t>Dental equipment.</a:t>
            </a:r>
          </a:p>
          <a:p>
            <a:r>
              <a:rPr lang="en-US" dirty="0" smtClean="0"/>
              <a:t>Special request orders.</a:t>
            </a:r>
          </a:p>
          <a:p>
            <a:r>
              <a:rPr lang="en-US" dirty="0" smtClean="0"/>
              <a:t>Ornaments &amp; Souvenirs.</a:t>
            </a:r>
          </a:p>
          <a:p>
            <a:r>
              <a:rPr lang="en-US" dirty="0" smtClean="0"/>
              <a:t>Valves, Washers, Nozzles and automobile fixtures.</a:t>
            </a:r>
          </a:p>
          <a:p>
            <a:endParaRPr lang="en-US" dirty="0" smtClean="0"/>
          </a:p>
        </p:txBody>
      </p:sp>
      <p:pic>
        <p:nvPicPr>
          <p:cNvPr id="4098" name="Picture 2" descr="Ultimaker S3 3D Printer: Review the Specs | All3DP"/>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87688" y="5319610"/>
            <a:ext cx="2467429" cy="1551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opper3d.com/wp-content/uploads/2020/04/v10.2r1-scaled-416x461x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5662" y="906962"/>
            <a:ext cx="1892166" cy="209684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3D Printing for Product Design - iMakr 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2199" y="4437675"/>
            <a:ext cx="4166423" cy="2320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p-ams1.pcloud.com/D4ZBx02muZvUHcHBZZZwM7Ka7ZNVZZ4pZXZ6LSZyVZZZHy7wkZDa4GhoXJ0S0II1NYUE79sVvL17lX/th-21266798069-546x728.jpg"/>
          <p:cNvPicPr>
            <a:picLocks noChangeAspect="1" noChangeArrowheads="1"/>
          </p:cNvPicPr>
          <p:nvPr/>
        </p:nvPicPr>
        <p:blipFill rotWithShape="1">
          <a:blip r:embed="rId6">
            <a:extLst>
              <a:ext uri="{28A0092B-C50C-407E-A947-70E740481C1C}">
                <a14:useLocalDpi xmlns:a14="http://schemas.microsoft.com/office/drawing/2010/main" val="0"/>
              </a:ext>
            </a:extLst>
          </a:blip>
          <a:srcRect l="31335" t="16728" r="36012" b="33036"/>
          <a:stretch/>
        </p:blipFill>
        <p:spPr bwMode="auto">
          <a:xfrm>
            <a:off x="8937784" y="3274658"/>
            <a:ext cx="1698172" cy="348343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urved Connector 8"/>
          <p:cNvCxnSpPr/>
          <p:nvPr/>
        </p:nvCxnSpPr>
        <p:spPr>
          <a:xfrm rot="16200000" flipH="1">
            <a:off x="8912488" y="2724957"/>
            <a:ext cx="899678" cy="849083"/>
          </a:xfrm>
          <a:prstGeom prst="curved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655139" y="3651197"/>
            <a:ext cx="2857500" cy="1600200"/>
          </a:xfrm>
          <a:prstGeom prst="rect">
            <a:avLst/>
          </a:prstGeom>
        </p:spPr>
      </p:pic>
    </p:spTree>
    <p:extLst>
      <p:ext uri="{BB962C8B-B14F-4D97-AF65-F5344CB8AC3E}">
        <p14:creationId xmlns:p14="http://schemas.microsoft.com/office/powerpoint/2010/main" val="40616234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981" y="78441"/>
            <a:ext cx="8596668" cy="976938"/>
          </a:xfrm>
        </p:spPr>
        <p:txBody>
          <a:bodyPr>
            <a:normAutofit/>
          </a:bodyPr>
          <a:lstStyle/>
          <a:p>
            <a:r>
              <a:rPr lang="en-US" sz="2800" b="1" dirty="0" smtClean="0"/>
              <a:t>Business Model (2) - Items Available for Supply and Distribution Only  </a:t>
            </a:r>
            <a:endParaRPr lang="en-US" sz="2800" b="1" dirty="0"/>
          </a:p>
        </p:txBody>
      </p:sp>
      <p:pic>
        <p:nvPicPr>
          <p:cNvPr id="6" name="Content Placeholder 5"/>
          <p:cNvPicPr>
            <a:picLocks noGrp="1" noChangeAspect="1"/>
          </p:cNvPicPr>
          <p:nvPr>
            <p:ph sz="half" idx="1"/>
          </p:nvPr>
        </p:nvPicPr>
        <p:blipFill>
          <a:blip r:embed="rId2"/>
          <a:stretch>
            <a:fillRect/>
          </a:stretch>
        </p:blipFill>
        <p:spPr>
          <a:xfrm>
            <a:off x="95266" y="1399241"/>
            <a:ext cx="3308218" cy="2503085"/>
          </a:xfrm>
          <a:prstGeom prst="rect">
            <a:avLst/>
          </a:prstGeom>
        </p:spPr>
      </p:pic>
      <p:pic>
        <p:nvPicPr>
          <p:cNvPr id="8" name="Content Placeholder 7"/>
          <p:cNvPicPr>
            <a:picLocks noGrp="1"/>
          </p:cNvPicPr>
          <p:nvPr>
            <p:ph sz="half" idx="2"/>
          </p:nvPr>
        </p:nvPicPr>
        <p:blipFill rotWithShape="1">
          <a:blip r:embed="rId3"/>
          <a:srcRect l="25464" t="18873" r="24121" b="12689"/>
          <a:stretch/>
        </p:blipFill>
        <p:spPr bwMode="auto">
          <a:xfrm>
            <a:off x="3709375" y="1410194"/>
            <a:ext cx="3956757" cy="2556873"/>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a:blip r:embed="rId4"/>
          <a:stretch>
            <a:fillRect/>
          </a:stretch>
        </p:blipFill>
        <p:spPr>
          <a:xfrm>
            <a:off x="7972023" y="1410194"/>
            <a:ext cx="3606084" cy="2764814"/>
          </a:xfrm>
          <a:prstGeom prst="rect">
            <a:avLst/>
          </a:prstGeom>
        </p:spPr>
      </p:pic>
      <p:pic>
        <p:nvPicPr>
          <p:cNvPr id="10" name="Picture 9"/>
          <p:cNvPicPr/>
          <p:nvPr/>
        </p:nvPicPr>
        <p:blipFill rotWithShape="1">
          <a:blip r:embed="rId5"/>
          <a:srcRect l="23077" t="18401" r="26517" b="14588"/>
          <a:stretch/>
        </p:blipFill>
        <p:spPr bwMode="auto">
          <a:xfrm>
            <a:off x="157981" y="4246188"/>
            <a:ext cx="3151757" cy="24370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Lst>
          </a:blip>
          <a:srcRect l="23342" t="17929" r="26519" b="14591"/>
          <a:stretch/>
        </p:blipFill>
        <p:spPr bwMode="auto">
          <a:xfrm>
            <a:off x="3626179" y="4246188"/>
            <a:ext cx="4039953" cy="2437000"/>
          </a:xfrm>
          <a:prstGeom prst="rect">
            <a:avLst/>
          </a:prstGeom>
          <a:ln>
            <a:noFill/>
          </a:ln>
          <a:extLst>
            <a:ext uri="{53640926-AAD7-44D8-BBD7-CCE9431645EC}">
              <a14:shadowObscured xmlns:a14="http://schemas.microsoft.com/office/drawing/2010/main"/>
            </a:ext>
          </a:extLst>
        </p:spPr>
      </p:pic>
      <p:pic>
        <p:nvPicPr>
          <p:cNvPr id="12" name="Picture 11"/>
          <p:cNvPicPr/>
          <p:nvPr/>
        </p:nvPicPr>
        <p:blipFill rotWithShape="1">
          <a:blip r:embed="rId8"/>
          <a:srcRect l="22812" t="18873" r="26780" b="13642"/>
          <a:stretch/>
        </p:blipFill>
        <p:spPr bwMode="auto">
          <a:xfrm>
            <a:off x="7778645" y="4246188"/>
            <a:ext cx="3799461" cy="2437000"/>
          </a:xfrm>
          <a:prstGeom prst="rect">
            <a:avLst/>
          </a:prstGeom>
          <a:ln>
            <a:noFill/>
          </a:ln>
          <a:extLst>
            <a:ext uri="{53640926-AAD7-44D8-BBD7-CCE9431645EC}">
              <a14:shadowObscured xmlns:a14="http://schemas.microsoft.com/office/drawing/2010/main"/>
            </a:ext>
          </a:extLst>
        </p:spPr>
      </p:pic>
      <p:sp>
        <p:nvSpPr>
          <p:cNvPr id="13" name="TextBox 12"/>
          <p:cNvSpPr txBox="1"/>
          <p:nvPr/>
        </p:nvSpPr>
        <p:spPr>
          <a:xfrm>
            <a:off x="283335" y="1055379"/>
            <a:ext cx="9839459" cy="369332"/>
          </a:xfrm>
          <a:prstGeom prst="rect">
            <a:avLst/>
          </a:prstGeom>
          <a:noFill/>
        </p:spPr>
        <p:txBody>
          <a:bodyPr wrap="square" rtlCol="0">
            <a:spAutoFit/>
          </a:bodyPr>
          <a:lstStyle/>
          <a:p>
            <a:r>
              <a:rPr lang="en-US" b="1" dirty="0" smtClean="0"/>
              <a:t>Unit costs and Lead times will be provided on request.</a:t>
            </a:r>
            <a:endParaRPr lang="en-US" b="1" dirty="0"/>
          </a:p>
        </p:txBody>
      </p:sp>
    </p:spTree>
    <p:extLst>
      <p:ext uri="{BB962C8B-B14F-4D97-AF65-F5344CB8AC3E}">
        <p14:creationId xmlns:p14="http://schemas.microsoft.com/office/powerpoint/2010/main" val="2325107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 AND CONSIDERATIONS</a:t>
            </a:r>
            <a:endParaRPr lang="en-US" b="1" dirty="0"/>
          </a:p>
        </p:txBody>
      </p:sp>
      <p:sp>
        <p:nvSpPr>
          <p:cNvPr id="3" name="Content Placeholder 2"/>
          <p:cNvSpPr>
            <a:spLocks noGrp="1"/>
          </p:cNvSpPr>
          <p:nvPr>
            <p:ph idx="1"/>
          </p:nvPr>
        </p:nvSpPr>
        <p:spPr>
          <a:xfrm>
            <a:off x="561425" y="1593919"/>
            <a:ext cx="8596668" cy="3880773"/>
          </a:xfrm>
        </p:spPr>
        <p:txBody>
          <a:bodyPr>
            <a:noAutofit/>
          </a:bodyPr>
          <a:lstStyle/>
          <a:p>
            <a:r>
              <a:rPr lang="en-US" dirty="0" smtClean="0"/>
              <a:t>This Business model takes into account the constantly fluctuating state of the economy and global supply chains. It aims to achieve positive productivity growth and enable supply of critically needed PPE on the African continent.</a:t>
            </a:r>
          </a:p>
          <a:p>
            <a:r>
              <a:rPr lang="en-US" dirty="0" smtClean="0"/>
              <a:t>Timely action will allow for domination of the African market and secure a consumer base for PPE in the region.</a:t>
            </a:r>
          </a:p>
          <a:p>
            <a:r>
              <a:rPr lang="en-US" dirty="0" smtClean="0"/>
              <a:t>Establishing a good working relationship with Precise Trading grants access to ventilators, </a:t>
            </a:r>
            <a:r>
              <a:rPr lang="en-US" dirty="0" err="1" smtClean="0"/>
              <a:t>Covid</a:t>
            </a:r>
            <a:r>
              <a:rPr lang="en-US" dirty="0" smtClean="0"/>
              <a:t> 19 Test kits and critical information pertaining to manufacturing of antibacterial copper infused face masks.</a:t>
            </a:r>
          </a:p>
          <a:p>
            <a:r>
              <a:rPr lang="en-US" dirty="0" smtClean="0"/>
              <a:t>The potential of a transition to education and vocational training platform past Covid-19 also presents exciting opportunities for raising awareness on the capability of the latest technology in manufacturing within Nigeria. </a:t>
            </a:r>
          </a:p>
          <a:p>
            <a:r>
              <a:rPr lang="en-US" dirty="0" smtClean="0"/>
              <a:t>It is important to note that a good proportion of the sanitization and PPE mannerisms picked up during the covid-19 crisis will linger in the global community long after the vaccines have been developed and mass produced. </a:t>
            </a:r>
            <a:r>
              <a:rPr lang="en-US" dirty="0"/>
              <a:t>T</a:t>
            </a:r>
            <a:r>
              <a:rPr lang="en-US" dirty="0" smtClean="0"/>
              <a:t>his is likely to have a prolonged positive impact on the demand of products like the re-usable face shield and antibacterial facemasks.</a:t>
            </a:r>
          </a:p>
          <a:p>
            <a:pPr marL="0" indent="0">
              <a:buNone/>
            </a:pPr>
            <a:endParaRPr lang="en-US" dirty="0" smtClean="0"/>
          </a:p>
          <a:p>
            <a:pPr marL="0" indent="0">
              <a:buNone/>
            </a:pPr>
            <a:r>
              <a:rPr lang="en-US" dirty="0" smtClean="0"/>
              <a:t> </a:t>
            </a:r>
            <a:endParaRPr lang="en-US" dirty="0"/>
          </a:p>
        </p:txBody>
      </p:sp>
    </p:spTree>
    <p:extLst>
      <p:ext uri="{BB962C8B-B14F-4D97-AF65-F5344CB8AC3E}">
        <p14:creationId xmlns:p14="http://schemas.microsoft.com/office/powerpoint/2010/main" val="3843166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6096" y="0"/>
            <a:ext cx="3006023" cy="1686061"/>
          </a:xfrm>
        </p:spPr>
        <p:txBody>
          <a:bodyPr/>
          <a:lstStyle/>
          <a:p>
            <a:r>
              <a:rPr lang="en-US" b="1" dirty="0" smtClean="0"/>
              <a:t>Introduction</a:t>
            </a:r>
            <a:r>
              <a:rPr lang="en-US" dirty="0" smtClean="0"/>
              <a:t> </a:t>
            </a:r>
            <a:endParaRPr lang="en-US" dirty="0"/>
          </a:p>
        </p:txBody>
      </p:sp>
      <p:pic>
        <p:nvPicPr>
          <p:cNvPr id="1039" name="Picture 15" descr="Kingston Police Restricting Public Access to Station due to COVI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121" y="538035"/>
            <a:ext cx="5704922" cy="171986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161758" y="2448697"/>
            <a:ext cx="6035841" cy="3880773"/>
          </a:xfrm>
        </p:spPr>
        <p:txBody>
          <a:bodyPr>
            <a:normAutofit fontScale="85000" lnSpcReduction="20000"/>
          </a:bodyPr>
          <a:lstStyle/>
          <a:p>
            <a:pPr>
              <a:buFont typeface="Wingdings" charset="2"/>
              <a:buChar char="v"/>
            </a:pPr>
            <a:r>
              <a:rPr lang="en-US" b="1" dirty="0" smtClean="0"/>
              <a:t>Given the overwhelmingly disorienting conditions and health threats currently being faced by the global economy, the need for innovation and smart investments in businesses and products that mitigate the risk of infection has arisen.</a:t>
            </a:r>
          </a:p>
          <a:p>
            <a:pPr>
              <a:buFont typeface="Wingdings" charset="2"/>
              <a:buChar char="v"/>
            </a:pPr>
            <a:r>
              <a:rPr lang="en-US" b="1" dirty="0" smtClean="0"/>
              <a:t>The effective protection for front line staff &amp; the public have become essential.</a:t>
            </a:r>
          </a:p>
          <a:p>
            <a:pPr>
              <a:buFont typeface="Wingdings" charset="2"/>
              <a:buChar char="v"/>
            </a:pPr>
            <a:r>
              <a:rPr lang="en-US" b="1" dirty="0" smtClean="0"/>
              <a:t>Studies </a:t>
            </a:r>
            <a:r>
              <a:rPr lang="en-US" b="1" dirty="0"/>
              <a:t>have shown that humans touch their face between 20 to 50 times an </a:t>
            </a:r>
            <a:r>
              <a:rPr lang="en-US" b="1" dirty="0" smtClean="0"/>
              <a:t>hour</a:t>
            </a:r>
            <a:r>
              <a:rPr lang="en-US" b="1" dirty="0"/>
              <a:t> </a:t>
            </a:r>
            <a:r>
              <a:rPr lang="en-US" b="1" dirty="0" smtClean="0"/>
              <a:t>and our products aim to effectively address this problem.</a:t>
            </a:r>
          </a:p>
          <a:p>
            <a:pPr>
              <a:buFont typeface="Wingdings" charset="2"/>
              <a:buChar char="v"/>
            </a:pPr>
            <a:r>
              <a:rPr lang="en-US" b="1" dirty="0" smtClean="0"/>
              <a:t>Methods/Products which can limit the transmission of the virus and decrease contamination of the nasopharynyx and human face in general are in high demand in countries actively trying to address the spread of the virus.</a:t>
            </a:r>
          </a:p>
          <a:p>
            <a:pPr>
              <a:buFont typeface="Wingdings" charset="2"/>
              <a:buChar char="v"/>
            </a:pPr>
            <a:r>
              <a:rPr lang="en-US" b="1" dirty="0" smtClean="0"/>
              <a:t>Considering the massive ongoing disruptions to supply chains, this business model could potentially capture the entire West African consumer base if acted upon in a timely manner.</a:t>
            </a:r>
          </a:p>
          <a:p>
            <a:pPr marL="0" indent="0">
              <a:buNone/>
            </a:pPr>
            <a:endParaRPr lang="en-US" b="1" dirty="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1080" t="22334" r="-1"/>
          <a:stretch/>
        </p:blipFill>
        <p:spPr>
          <a:xfrm>
            <a:off x="6066971" y="2530634"/>
            <a:ext cx="5913653" cy="3512178"/>
          </a:xfrm>
          <a:prstGeom prst="rect">
            <a:avLst/>
          </a:prstGeom>
        </p:spPr>
      </p:pic>
    </p:spTree>
    <p:extLst>
      <p:ext uri="{BB962C8B-B14F-4D97-AF65-F5344CB8AC3E}">
        <p14:creationId xmlns:p14="http://schemas.microsoft.com/office/powerpoint/2010/main" val="28135182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62" y="320909"/>
            <a:ext cx="8596668" cy="1320800"/>
          </a:xfrm>
        </p:spPr>
        <p:txBody>
          <a:bodyPr>
            <a:normAutofit/>
          </a:bodyPr>
          <a:lstStyle/>
          <a:p>
            <a:r>
              <a:rPr lang="en-US" dirty="0" smtClean="0"/>
              <a:t>Investment Proposal Options</a:t>
            </a:r>
            <a:endParaRPr lang="en-US" dirty="0"/>
          </a:p>
        </p:txBody>
      </p:sp>
      <p:sp>
        <p:nvSpPr>
          <p:cNvPr id="3" name="Text Placeholder 2"/>
          <p:cNvSpPr>
            <a:spLocks noGrp="1"/>
          </p:cNvSpPr>
          <p:nvPr>
            <p:ph type="body" idx="1"/>
          </p:nvPr>
        </p:nvSpPr>
        <p:spPr>
          <a:xfrm>
            <a:off x="237863" y="1642269"/>
            <a:ext cx="4185623" cy="576262"/>
          </a:xfrm>
        </p:spPr>
        <p:txBody>
          <a:bodyPr/>
          <a:lstStyle/>
          <a:p>
            <a:r>
              <a:rPr lang="en-US" b="1" dirty="0" smtClean="0"/>
              <a:t>(B1) Setting up a state of the art 3d printing facility </a:t>
            </a:r>
            <a:endParaRPr lang="en-US" b="1" dirty="0"/>
          </a:p>
        </p:txBody>
      </p:sp>
      <p:sp>
        <p:nvSpPr>
          <p:cNvPr id="4" name="Content Placeholder 3"/>
          <p:cNvSpPr>
            <a:spLocks noGrp="1"/>
          </p:cNvSpPr>
          <p:nvPr>
            <p:ph sz="half" idx="2"/>
          </p:nvPr>
        </p:nvSpPr>
        <p:spPr>
          <a:xfrm>
            <a:off x="237862" y="2385689"/>
            <a:ext cx="4185623" cy="3304117"/>
          </a:xfrm>
        </p:spPr>
        <p:txBody>
          <a:bodyPr/>
          <a:lstStyle/>
          <a:p>
            <a:r>
              <a:rPr lang="en-US" dirty="0" smtClean="0"/>
              <a:t>Investment in local manufacturing capability to print face shields.</a:t>
            </a:r>
          </a:p>
          <a:p>
            <a:r>
              <a:rPr lang="en-US" dirty="0" smtClean="0"/>
              <a:t>Circumnavigate the disrupted supply chains and secure the consumer base for PPE in West Africa.</a:t>
            </a:r>
          </a:p>
          <a:p>
            <a:r>
              <a:rPr lang="en-US" dirty="0" smtClean="0"/>
              <a:t>High profit margins and value adding capacity for the manufacturing sector.</a:t>
            </a:r>
          </a:p>
          <a:p>
            <a:endParaRPr lang="en-US" dirty="0"/>
          </a:p>
          <a:p>
            <a:endParaRPr lang="en-US" dirty="0"/>
          </a:p>
        </p:txBody>
      </p:sp>
      <p:sp>
        <p:nvSpPr>
          <p:cNvPr id="5" name="Text Placeholder 4"/>
          <p:cNvSpPr>
            <a:spLocks noGrp="1"/>
          </p:cNvSpPr>
          <p:nvPr>
            <p:ph type="body" sz="quarter" idx="3"/>
          </p:nvPr>
        </p:nvSpPr>
        <p:spPr>
          <a:xfrm>
            <a:off x="5451453" y="1642269"/>
            <a:ext cx="4185618" cy="576262"/>
          </a:xfrm>
        </p:spPr>
        <p:txBody>
          <a:bodyPr/>
          <a:lstStyle/>
          <a:p>
            <a:r>
              <a:rPr lang="en-US" b="1" dirty="0" smtClean="0"/>
              <a:t>(B2) Trade Agreement for Supply of PPE </a:t>
            </a:r>
            <a:endParaRPr lang="en-US" b="1" dirty="0"/>
          </a:p>
        </p:txBody>
      </p:sp>
      <p:sp>
        <p:nvSpPr>
          <p:cNvPr id="6" name="Content Placeholder 5"/>
          <p:cNvSpPr>
            <a:spLocks noGrp="1"/>
          </p:cNvSpPr>
          <p:nvPr>
            <p:ph sz="quarter" idx="4"/>
          </p:nvPr>
        </p:nvSpPr>
        <p:spPr>
          <a:xfrm>
            <a:off x="5451453" y="2385688"/>
            <a:ext cx="4185617" cy="3304117"/>
          </a:xfrm>
        </p:spPr>
        <p:txBody>
          <a:bodyPr/>
          <a:lstStyle/>
          <a:p>
            <a:r>
              <a:rPr lang="en-US" dirty="0" smtClean="0"/>
              <a:t>Supply and distribution of crucially needed PPE to Hospitals/Clinics</a:t>
            </a:r>
          </a:p>
          <a:p>
            <a:r>
              <a:rPr lang="en-US" dirty="0" smtClean="0"/>
              <a:t>Items include: Disposable gloves and Isolation gowns, Forehead thermometers, Covid-19 Antibody Test kits.</a:t>
            </a:r>
          </a:p>
          <a:p>
            <a:r>
              <a:rPr lang="en-US" dirty="0" smtClean="0"/>
              <a:t>Provision of a consistent supply of  PPE to front line staff.</a:t>
            </a:r>
          </a:p>
          <a:p>
            <a:endParaRPr lang="en-US" dirty="0"/>
          </a:p>
        </p:txBody>
      </p:sp>
      <p:sp>
        <p:nvSpPr>
          <p:cNvPr id="7" name="Footer Placeholder 6"/>
          <p:cNvSpPr>
            <a:spLocks noGrp="1"/>
          </p:cNvSpPr>
          <p:nvPr>
            <p:ph type="ftr" sz="quarter" idx="11"/>
          </p:nvPr>
        </p:nvSpPr>
        <p:spPr>
          <a:xfrm>
            <a:off x="435429" y="5689806"/>
            <a:ext cx="10485856" cy="716682"/>
          </a:xfrm>
        </p:spPr>
        <p:txBody>
          <a:bodyPr/>
          <a:lstStyle/>
          <a:p>
            <a:r>
              <a:rPr lang="en-US" sz="1200" b="1" i="1" dirty="0"/>
              <a:t>H</a:t>
            </a:r>
            <a:r>
              <a:rPr lang="en-US" sz="1200" b="1" i="1" dirty="0" smtClean="0"/>
              <a:t>ereafter: Any information presented relating Investment option 1 or 2 shall be labeled accordingly</a:t>
            </a:r>
          </a:p>
          <a:p>
            <a:r>
              <a:rPr lang="en-US" sz="1200" b="1" i="1" dirty="0" smtClean="0"/>
              <a:t>{B1 OR B2}</a:t>
            </a:r>
            <a:endParaRPr lang="en-US" sz="1200" b="1" i="1" dirty="0"/>
          </a:p>
        </p:txBody>
      </p:sp>
    </p:spTree>
    <p:extLst>
      <p:ext uri="{BB962C8B-B14F-4D97-AF65-F5344CB8AC3E}">
        <p14:creationId xmlns:p14="http://schemas.microsoft.com/office/powerpoint/2010/main" val="156101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082" y="173831"/>
            <a:ext cx="3953347" cy="566738"/>
          </a:xfrm>
        </p:spPr>
        <p:txBody>
          <a:bodyPr>
            <a:normAutofit/>
          </a:bodyPr>
          <a:lstStyle/>
          <a:p>
            <a:r>
              <a:rPr lang="en-US" b="1" dirty="0" smtClean="0"/>
              <a:t> Main Product Description</a:t>
            </a:r>
            <a:endParaRPr lang="en-US" b="1" dirty="0"/>
          </a:p>
        </p:txBody>
      </p:sp>
      <p:pic>
        <p:nvPicPr>
          <p:cNvPr id="5" name="Picture Placeholder 4"/>
          <p:cNvPicPr>
            <a:picLocks noGrp="1" noChangeAspect="1"/>
          </p:cNvPicPr>
          <p:nvPr>
            <p:ph type="pic" idx="1"/>
          </p:nvPr>
        </p:nvPicPr>
        <p:blipFill rotWithShape="1">
          <a:blip r:embed="rId2"/>
          <a:srcRect l="12547" t="20699" r="15840" b="22485"/>
          <a:stretch/>
        </p:blipFill>
        <p:spPr>
          <a:xfrm>
            <a:off x="5173764" y="333488"/>
            <a:ext cx="6455855" cy="2764959"/>
          </a:xfrm>
          <a:prstGeom prst="rect">
            <a:avLst/>
          </a:prstGeom>
        </p:spPr>
      </p:pic>
      <p:sp>
        <p:nvSpPr>
          <p:cNvPr id="4" name="Text Placeholder 3"/>
          <p:cNvSpPr>
            <a:spLocks noGrp="1"/>
          </p:cNvSpPr>
          <p:nvPr>
            <p:ph type="body" sz="half" idx="2"/>
          </p:nvPr>
        </p:nvSpPr>
        <p:spPr>
          <a:xfrm>
            <a:off x="265044" y="740569"/>
            <a:ext cx="4739425" cy="674024"/>
          </a:xfrm>
        </p:spPr>
        <p:txBody>
          <a:bodyPr>
            <a:noAutofit/>
          </a:bodyPr>
          <a:lstStyle/>
          <a:p>
            <a:pPr marL="285750" indent="-285750">
              <a:buFont typeface="Wingdings" panose="05000000000000000000" pitchFamily="2" charset="2"/>
              <a:buChar char="v"/>
            </a:pPr>
            <a:r>
              <a:rPr lang="en-US" sz="1800" dirty="0" smtClean="0"/>
              <a:t>Unlike </a:t>
            </a:r>
            <a:r>
              <a:rPr lang="en-US" sz="1800" dirty="0"/>
              <a:t>traditional face masks, the plastic </a:t>
            </a:r>
            <a:r>
              <a:rPr lang="en-US" sz="1800" dirty="0" smtClean="0"/>
              <a:t>face shield </a:t>
            </a:r>
            <a:r>
              <a:rPr lang="en-US" sz="1800" dirty="0"/>
              <a:t>can be wiped down with a disinfectant for reuse, and protects the entire </a:t>
            </a:r>
            <a:r>
              <a:rPr lang="en-US" sz="1800" dirty="0" smtClean="0"/>
              <a:t>face.</a:t>
            </a:r>
          </a:p>
          <a:p>
            <a:pPr marL="285750" indent="-285750">
              <a:buFont typeface="Wingdings" panose="05000000000000000000" pitchFamily="2" charset="2"/>
              <a:buChar char="v"/>
            </a:pPr>
            <a:r>
              <a:rPr lang="en-US" sz="1800" dirty="0" smtClean="0"/>
              <a:t>These face shields can aid in curbing the spread of coronavirus in two ways</a:t>
            </a:r>
          </a:p>
          <a:p>
            <a:pPr marL="342900" indent="-342900">
              <a:buFont typeface="+mj-lt"/>
              <a:buAutoNum type="arabicPeriod"/>
            </a:pPr>
            <a:r>
              <a:rPr lang="en-US" sz="1800" dirty="0" smtClean="0"/>
              <a:t> Prevent individuals from touching their faces and noses.</a:t>
            </a:r>
          </a:p>
          <a:p>
            <a:pPr marL="342900" indent="-342900">
              <a:buFont typeface="+mj-lt"/>
              <a:buAutoNum type="arabicPeriod"/>
            </a:pPr>
            <a:endParaRPr lang="en-US" sz="1800" dirty="0"/>
          </a:p>
          <a:p>
            <a:pPr marL="342900" indent="-342900">
              <a:buFont typeface="+mj-lt"/>
              <a:buAutoNum type="arabicPeriod"/>
            </a:pPr>
            <a:endParaRPr lang="en-US" sz="1800" dirty="0" smtClean="0"/>
          </a:p>
          <a:p>
            <a:pPr marL="342900" indent="-342900">
              <a:buFont typeface="+mj-lt"/>
              <a:buAutoNum type="arabicPeriod"/>
            </a:pPr>
            <a:endParaRPr lang="en-US" sz="1800" dirty="0"/>
          </a:p>
          <a:p>
            <a:pPr marL="342900" indent="-342900">
              <a:buFont typeface="+mj-lt"/>
              <a:buAutoNum type="arabicPeriod"/>
            </a:pPr>
            <a:endParaRPr lang="en-US" sz="1800" dirty="0" smtClean="0"/>
          </a:p>
          <a:p>
            <a:pPr marL="342900" indent="-342900">
              <a:buFont typeface="+mj-lt"/>
              <a:buAutoNum type="arabicPeriod"/>
            </a:pPr>
            <a:r>
              <a:rPr lang="en-US" sz="1800" dirty="0" smtClean="0"/>
              <a:t>Offer a 180 degree closure of the face from aerosols and spray droplets of the corona virus</a:t>
            </a:r>
          </a:p>
          <a:p>
            <a:pPr marL="285750" indent="-285750">
              <a:buFont typeface="Wingdings" panose="05000000000000000000" pitchFamily="2" charset="2"/>
              <a:buChar char="v"/>
            </a:pPr>
            <a:endParaRPr lang="en-US" sz="1800" dirty="0"/>
          </a:p>
        </p:txBody>
      </p:sp>
      <p:pic>
        <p:nvPicPr>
          <p:cNvPr id="7" name="Picture 6"/>
          <p:cNvPicPr>
            <a:picLocks noChangeAspect="1"/>
          </p:cNvPicPr>
          <p:nvPr/>
        </p:nvPicPr>
        <p:blipFill rotWithShape="1">
          <a:blip r:embed="rId3"/>
          <a:srcRect l="17203" t="33758" r="19843" b="20115"/>
          <a:stretch/>
        </p:blipFill>
        <p:spPr>
          <a:xfrm>
            <a:off x="5173765" y="3365985"/>
            <a:ext cx="6455855" cy="2659488"/>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715458" y="3365985"/>
            <a:ext cx="1577340" cy="1577340"/>
          </a:xfrm>
          <a:prstGeom prst="rect">
            <a:avLst/>
          </a:prstGeom>
        </p:spPr>
      </p:pic>
    </p:spTree>
    <p:extLst>
      <p:ext uri="{BB962C8B-B14F-4D97-AF65-F5344CB8AC3E}">
        <p14:creationId xmlns:p14="http://schemas.microsoft.com/office/powerpoint/2010/main" val="522580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463925"/>
            <a:ext cx="8596668" cy="1320800"/>
          </a:xfrm>
        </p:spPr>
        <p:txBody>
          <a:bodyPr/>
          <a:lstStyle/>
          <a:p>
            <a:r>
              <a:rPr lang="en-US" b="1" dirty="0" smtClean="0"/>
              <a:t>(B1) - Face Shield Design </a:t>
            </a:r>
            <a:r>
              <a:rPr lang="en-US" b="1" dirty="0"/>
              <a:t>O</a:t>
            </a:r>
            <a:r>
              <a:rPr lang="en-US" b="1" dirty="0" smtClean="0"/>
              <a:t>ptions </a:t>
            </a:r>
            <a:endParaRPr lang="en-US" b="1" dirty="0"/>
          </a:p>
        </p:txBody>
      </p:sp>
      <p:sp>
        <p:nvSpPr>
          <p:cNvPr id="3" name="Text Placeholder 2"/>
          <p:cNvSpPr>
            <a:spLocks noGrp="1"/>
          </p:cNvSpPr>
          <p:nvPr>
            <p:ph type="body" idx="1"/>
          </p:nvPr>
        </p:nvSpPr>
        <p:spPr>
          <a:xfrm>
            <a:off x="584615" y="1128314"/>
            <a:ext cx="4185623" cy="576262"/>
          </a:xfrm>
        </p:spPr>
        <p:txBody>
          <a:bodyPr/>
          <a:lstStyle/>
          <a:p>
            <a:r>
              <a:rPr lang="en-US" b="1" dirty="0" smtClean="0"/>
              <a:t>Personal </a:t>
            </a:r>
            <a:endParaRPr lang="en-US" b="1" dirty="0"/>
          </a:p>
        </p:txBody>
      </p:sp>
      <p:sp>
        <p:nvSpPr>
          <p:cNvPr id="5" name="Text Placeholder 4"/>
          <p:cNvSpPr>
            <a:spLocks noGrp="1"/>
          </p:cNvSpPr>
          <p:nvPr>
            <p:ph type="body" sz="quarter" idx="3"/>
          </p:nvPr>
        </p:nvSpPr>
        <p:spPr>
          <a:xfrm>
            <a:off x="5181102" y="1124325"/>
            <a:ext cx="4185618" cy="576262"/>
          </a:xfrm>
        </p:spPr>
        <p:txBody>
          <a:bodyPr/>
          <a:lstStyle/>
          <a:p>
            <a:r>
              <a:rPr lang="en-US" b="1" dirty="0" smtClean="0"/>
              <a:t>P3 (Professional)</a:t>
            </a:r>
            <a:endParaRPr lang="en-US" b="1" dirty="0"/>
          </a:p>
        </p:txBody>
      </p:sp>
      <p:sp>
        <p:nvSpPr>
          <p:cNvPr id="6" name="Content Placeholder 5"/>
          <p:cNvSpPr>
            <a:spLocks noGrp="1"/>
          </p:cNvSpPr>
          <p:nvPr>
            <p:ph sz="quarter" idx="4"/>
          </p:nvPr>
        </p:nvSpPr>
        <p:spPr>
          <a:xfrm>
            <a:off x="5181102" y="1798542"/>
            <a:ext cx="5095012" cy="1423629"/>
          </a:xfrm>
        </p:spPr>
        <p:txBody>
          <a:bodyPr>
            <a:normAutofit fontScale="92500" lnSpcReduction="10000"/>
          </a:bodyPr>
          <a:lstStyle/>
          <a:p>
            <a:r>
              <a:rPr lang="en-US" dirty="0" smtClean="0"/>
              <a:t>Slightly higher production costs, more components &amp; longer print time.</a:t>
            </a:r>
          </a:p>
          <a:p>
            <a:r>
              <a:rPr lang="en-US" dirty="0" smtClean="0"/>
              <a:t>Compatible for use by frontline staff due to the sturdy fit which allows fluent maneuverability.</a:t>
            </a:r>
            <a:endParaRPr lang="en-US" dirty="0"/>
          </a:p>
        </p:txBody>
      </p:sp>
      <p:sp>
        <p:nvSpPr>
          <p:cNvPr id="7" name="Content Placeholder 6"/>
          <p:cNvSpPr>
            <a:spLocks noGrp="1"/>
          </p:cNvSpPr>
          <p:nvPr>
            <p:ph sz="half" idx="2"/>
          </p:nvPr>
        </p:nvSpPr>
        <p:spPr>
          <a:xfrm>
            <a:off x="584614" y="1798542"/>
            <a:ext cx="4306700" cy="1118829"/>
          </a:xfrm>
        </p:spPr>
        <p:txBody>
          <a:bodyPr>
            <a:normAutofit fontScale="92500"/>
          </a:bodyPr>
          <a:lstStyle/>
          <a:p>
            <a:r>
              <a:rPr lang="en-US" dirty="0" smtClean="0"/>
              <a:t>Lower production cost and print time .</a:t>
            </a:r>
          </a:p>
          <a:p>
            <a:r>
              <a:rPr lang="en-US" dirty="0" smtClean="0"/>
              <a:t>Suitable for use by essential workers and members of the public.</a:t>
            </a:r>
            <a:endParaRPr lang="en-US" dirty="0"/>
          </a:p>
        </p:txBody>
      </p:sp>
      <p:pic>
        <p:nvPicPr>
          <p:cNvPr id="2052" name="Picture 4" descr="architects collaborate to 3D print open-source face shields for coronavirus medical staff designboom"/>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8800"/>
                    </a14:imgEffect>
                    <a14:imgEffect>
                      <a14:brightnessContrast bright="20000" contrast="20000"/>
                    </a14:imgEffect>
                  </a14:imgLayer>
                </a14:imgProps>
              </a:ext>
              <a:ext uri="{28A0092B-C50C-407E-A947-70E740481C1C}">
                <a14:useLocalDpi xmlns:a14="http://schemas.microsoft.com/office/drawing/2010/main" val="0"/>
              </a:ext>
            </a:extLst>
          </a:blip>
          <a:srcRect l="4123" t="6305" b="11502"/>
          <a:stretch/>
        </p:blipFill>
        <p:spPr bwMode="auto">
          <a:xfrm>
            <a:off x="677333" y="3159739"/>
            <a:ext cx="3925717" cy="34903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usa Face Shield : PrusaPrinters"/>
          <p:cNvPicPr>
            <a:picLocks noChangeAspect="1" noChangeArrowheads="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241881" y="3231999"/>
            <a:ext cx="5034233" cy="322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41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Ultimaker S3 FFF 3D Printer – Features &amp; Specs Review 2019 ..."/>
          <p:cNvPicPr>
            <a:picLocks noChangeAspect="1" noChangeArrowheads="1"/>
          </p:cNvPicPr>
          <p:nvPr/>
        </p:nvPicPr>
        <p:blipFill rotWithShape="1">
          <a:blip r:embed="rId2">
            <a:extLst>
              <a:ext uri="{28A0092B-C50C-407E-A947-70E740481C1C}">
                <a14:useLocalDpi xmlns:a14="http://schemas.microsoft.com/office/drawing/2010/main" val="0"/>
              </a:ext>
            </a:extLst>
          </a:blip>
          <a:srcRect l="7338" t="9261" r="8211" b="17453"/>
          <a:stretch/>
        </p:blipFill>
        <p:spPr bwMode="auto">
          <a:xfrm>
            <a:off x="4399766" y="4016574"/>
            <a:ext cx="6459660" cy="2802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7626" y="299922"/>
            <a:ext cx="10591800" cy="1325563"/>
          </a:xfrm>
        </p:spPr>
        <p:txBody>
          <a:bodyPr/>
          <a:lstStyle/>
          <a:p>
            <a:r>
              <a:rPr lang="en-US" b="1" dirty="0" smtClean="0"/>
              <a:t>Business model (1) -Investment in 3d Printing Fabrication</a:t>
            </a:r>
            <a:endParaRPr lang="en-US" b="1" dirty="0"/>
          </a:p>
        </p:txBody>
      </p:sp>
      <p:sp>
        <p:nvSpPr>
          <p:cNvPr id="3" name="Content Placeholder 2"/>
          <p:cNvSpPr>
            <a:spLocks noGrp="1"/>
          </p:cNvSpPr>
          <p:nvPr>
            <p:ph sz="half" idx="1"/>
          </p:nvPr>
        </p:nvSpPr>
        <p:spPr>
          <a:xfrm>
            <a:off x="215731" y="1625485"/>
            <a:ext cx="4184035" cy="3880772"/>
          </a:xfrm>
        </p:spPr>
        <p:txBody>
          <a:bodyPr>
            <a:noAutofit/>
          </a:bodyPr>
          <a:lstStyle/>
          <a:p>
            <a:pPr marL="0" indent="0">
              <a:buNone/>
            </a:pPr>
            <a:endParaRPr lang="en-US" sz="1400" b="1" dirty="0" smtClean="0"/>
          </a:p>
          <a:p>
            <a:r>
              <a:rPr lang="en-US" sz="1400" b="1" dirty="0"/>
              <a:t>Manufacturing Re-usable 3d printed Face shields.</a:t>
            </a:r>
          </a:p>
          <a:p>
            <a:r>
              <a:rPr lang="en-US" sz="1400" b="1" dirty="0"/>
              <a:t>A linearly optimized combination of the S5 , S3 &amp; S2+ </a:t>
            </a:r>
            <a:r>
              <a:rPr lang="en-US" sz="1400" b="1" dirty="0" err="1"/>
              <a:t>Ultimaker</a:t>
            </a:r>
            <a:r>
              <a:rPr lang="en-US" sz="1400" b="1" dirty="0"/>
              <a:t> 3d printing machines</a:t>
            </a:r>
          </a:p>
          <a:p>
            <a:r>
              <a:rPr lang="en-US" sz="1400" b="1" dirty="0"/>
              <a:t>The mechanism of the printers is Fused Filament Fabrication.</a:t>
            </a:r>
          </a:p>
          <a:p>
            <a:r>
              <a:rPr lang="en-US" sz="1400" b="1" dirty="0"/>
              <a:t>High Quality, Composite r</a:t>
            </a:r>
            <a:r>
              <a:rPr lang="en-US" sz="1400" b="1" dirty="0" smtClean="0"/>
              <a:t>eady performance </a:t>
            </a:r>
            <a:r>
              <a:rPr lang="en-US" sz="1400" b="1" dirty="0"/>
              <a:t>on prints for various </a:t>
            </a:r>
            <a:r>
              <a:rPr lang="en-US" sz="1400" b="1" dirty="0" smtClean="0"/>
              <a:t>applications is guaranteed.</a:t>
            </a:r>
            <a:endParaRPr lang="en-US" sz="1400" b="1" dirty="0"/>
          </a:p>
          <a:p>
            <a:r>
              <a:rPr lang="en-US" sz="1400" b="1" dirty="0"/>
              <a:t>These printers are the next frontier in the manufacturing industry &amp; can be easily adapted to make other products </a:t>
            </a:r>
            <a:r>
              <a:rPr lang="en-US" sz="1400" b="1" dirty="0" smtClean="0"/>
              <a:t>post </a:t>
            </a:r>
            <a:r>
              <a:rPr lang="en-US" sz="1400" b="1" dirty="0"/>
              <a:t>the Covid-19 crisis.</a:t>
            </a:r>
          </a:p>
          <a:p>
            <a:r>
              <a:rPr lang="en-US" sz="1400" b="1" dirty="0"/>
              <a:t>The printer can also be used to train teenagers and Youth </a:t>
            </a:r>
            <a:r>
              <a:rPr lang="en-US" sz="1400" b="1" dirty="0" err="1"/>
              <a:t>Corpers</a:t>
            </a:r>
            <a:r>
              <a:rPr lang="en-US" sz="1400" b="1" dirty="0"/>
              <a:t> on 3d modelling and fabrication.</a:t>
            </a:r>
          </a:p>
        </p:txBody>
      </p:sp>
      <p:pic>
        <p:nvPicPr>
          <p:cNvPr id="6" name="Content Placeholder 5"/>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l="29991" t="44826" r="32180" b="22330"/>
          <a:stretch/>
        </p:blipFill>
        <p:spPr>
          <a:xfrm>
            <a:off x="4376918" y="1053466"/>
            <a:ext cx="3144344" cy="1411662"/>
          </a:xfrm>
          <a:prstGeom prst="rect">
            <a:avLst/>
          </a:prstGeom>
        </p:spPr>
      </p:pic>
      <p:pic>
        <p:nvPicPr>
          <p:cNvPr id="8" name="Picture 7"/>
          <p:cNvPicPr>
            <a:picLocks noChangeAspect="1"/>
          </p:cNvPicPr>
          <p:nvPr/>
        </p:nvPicPr>
        <p:blipFill rotWithShape="1">
          <a:blip r:embed="rId5"/>
          <a:srcRect l="33602" t="42981" r="33397" b="29121"/>
          <a:stretch/>
        </p:blipFill>
        <p:spPr>
          <a:xfrm>
            <a:off x="6828230" y="2365553"/>
            <a:ext cx="3253409" cy="1546373"/>
          </a:xfrm>
          <a:prstGeom prst="rect">
            <a:avLst/>
          </a:prstGeom>
        </p:spPr>
      </p:pic>
    </p:spTree>
    <p:extLst>
      <p:ext uri="{BB962C8B-B14F-4D97-AF65-F5344CB8AC3E}">
        <p14:creationId xmlns:p14="http://schemas.microsoft.com/office/powerpoint/2010/main" val="3761205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963" y="319314"/>
            <a:ext cx="8596668" cy="1320800"/>
          </a:xfrm>
        </p:spPr>
        <p:txBody>
          <a:bodyPr/>
          <a:lstStyle/>
          <a:p>
            <a:r>
              <a:rPr lang="en-US" b="1" dirty="0" smtClean="0"/>
              <a:t>(B1) - Proposed Factory Flowchart</a:t>
            </a:r>
            <a:endParaRPr lang="en-US" b="1"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1663361167"/>
              </p:ext>
            </p:extLst>
          </p:nvPr>
        </p:nvGraphicFramePr>
        <p:xfrm>
          <a:off x="180703" y="692764"/>
          <a:ext cx="4432536" cy="4401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https://p-ams2.pcloud.com/D4ZMdP2muZmKRcHBZZZhV3wa7ZNVZZ4pZXZSOSZ8XZZZHy7wkZ4aPHqIk2E45qk6pTsyV2XHDvDyS7/th-21266804985-546x728.jpg"/>
          <p:cNvPicPr>
            <a:picLocks noGrp="1" noChangeAspect="1" noChangeArrowheads="1"/>
          </p:cNvPicPr>
          <p:nvPr>
            <p:ph sz="half" idx="2"/>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132261" y="1650777"/>
            <a:ext cx="2182713" cy="2554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7460341" y="1640115"/>
            <a:ext cx="2293259" cy="2565178"/>
          </a:xfrm>
          <a:prstGeom prst="rect">
            <a:avLst/>
          </a:prstGeom>
        </p:spPr>
      </p:pic>
      <p:sp>
        <p:nvSpPr>
          <p:cNvPr id="9" name="TextBox 8"/>
          <p:cNvSpPr txBox="1"/>
          <p:nvPr/>
        </p:nvSpPr>
        <p:spPr>
          <a:xfrm>
            <a:off x="299963" y="4881354"/>
            <a:ext cx="3759200" cy="923330"/>
          </a:xfrm>
          <a:prstGeom prst="rect">
            <a:avLst/>
          </a:prstGeom>
          <a:noFill/>
        </p:spPr>
        <p:txBody>
          <a:bodyPr wrap="square" rtlCol="0">
            <a:spAutoFit/>
          </a:bodyPr>
          <a:lstStyle/>
          <a:p>
            <a:r>
              <a:rPr lang="en-US" b="1" dirty="0" smtClean="0"/>
              <a:t>SCHEMATIC OF THE 5 OPERATIONS REQUIRED TO OBTAIN FINISHED PRODUCT.</a:t>
            </a:r>
            <a:endParaRPr lang="en-US" b="1" dirty="0"/>
          </a:p>
        </p:txBody>
      </p:sp>
      <p:sp>
        <p:nvSpPr>
          <p:cNvPr id="12" name="TextBox 11"/>
          <p:cNvSpPr txBox="1"/>
          <p:nvPr/>
        </p:nvSpPr>
        <p:spPr>
          <a:xfrm>
            <a:off x="5132261" y="1004446"/>
            <a:ext cx="4070205" cy="646331"/>
          </a:xfrm>
          <a:prstGeom prst="rect">
            <a:avLst/>
          </a:prstGeom>
          <a:noFill/>
        </p:spPr>
        <p:txBody>
          <a:bodyPr wrap="square" rtlCol="0">
            <a:spAutoFit/>
          </a:bodyPr>
          <a:lstStyle/>
          <a:p>
            <a:r>
              <a:rPr lang="en-US" b="1" dirty="0" smtClean="0"/>
              <a:t>FACTORY LAYOUT AND SPACE REQUIREMENTS {50-60 sq. meters}</a:t>
            </a:r>
            <a:endParaRPr lang="en-US" b="1" dirty="0"/>
          </a:p>
        </p:txBody>
      </p:sp>
      <p:pic>
        <p:nvPicPr>
          <p:cNvPr id="16" name="Picture 10" descr="https://p-ams1.pcloud.com/D4ZYzx2muZb8JcHBZZZVo3wa7ZNVZZ4pZXZ1zUZB0ZZZHy7wkZcrNVhnE6s7zWrbNuE8FP6f6bXXBk/th-21266784795-970x728.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32261" y="4378759"/>
            <a:ext cx="2182713" cy="232331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p-ams1.pcloud.com/D4Z3uC2muZI0orHBZZZJyGwa7ZNVZZ4pZXZWXSZyVZZZHy7wkZ5qMAwragrr8WoO3cdFmpJkM9OKsk/th-21266754448-546x728.jpg"/>
          <p:cNvPicPr>
            <a:picLocks noChangeAspect="1" noChangeArrowheads="1"/>
          </p:cNvPicPr>
          <p:nvPr/>
        </p:nvPicPr>
        <p:blipFill>
          <a:blip r:embed="rId12" cstate="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427153" y="4382611"/>
            <a:ext cx="2166790" cy="231946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p-ams1.pcloud.com/D4ZStC2muZFEgrHBZZZgkGwa7ZNVZZ4pZXZA9gZb5ZZZHy7wkZ2d61wDzVft7WBwgXajtRP0CwpVR7/th-21266667664-970x728.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848166" y="1640114"/>
            <a:ext cx="2182713" cy="256517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p-ams2.pcloud.com/D4ZMsC2muZ77FcHBZZZpyGwa7ZNVZZ4pZXZOgSZj5ZZZHy7wkZpWjhRBnLm0foUYg4z3WfnQDXVmkV/th-21266787644-546x728.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753600" y="4378759"/>
            <a:ext cx="1988457" cy="232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4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332" y="981078"/>
            <a:ext cx="8596668" cy="1320800"/>
          </a:xfrm>
        </p:spPr>
        <p:txBody>
          <a:bodyPr>
            <a:normAutofit/>
          </a:bodyPr>
          <a:lstStyle/>
          <a:p>
            <a:r>
              <a:rPr lang="en-US" sz="2400" dirty="0" smtClean="0"/>
              <a:t>Includes: Cost for setup and 2 month operation</a:t>
            </a:r>
            <a:endParaRPr lang="en-US" sz="2400" dirty="0"/>
          </a:p>
        </p:txBody>
      </p:sp>
      <p:sp>
        <p:nvSpPr>
          <p:cNvPr id="5" name="Title 1"/>
          <p:cNvSpPr txBox="1">
            <a:spLocks/>
          </p:cNvSpPr>
          <p:nvPr/>
        </p:nvSpPr>
        <p:spPr>
          <a:xfrm>
            <a:off x="900332" y="13017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t>Business Model (1) - Cost Breakdown</a:t>
            </a:r>
            <a:endParaRPr lang="en-US" b="1" dirty="0"/>
          </a:p>
        </p:txBody>
      </p:sp>
      <p:graphicFrame>
        <p:nvGraphicFramePr>
          <p:cNvPr id="11" name="Object 10"/>
          <p:cNvGraphicFramePr>
            <a:graphicFrameLocks noChangeAspect="1"/>
          </p:cNvGraphicFramePr>
          <p:nvPr>
            <p:extLst>
              <p:ext uri="{D42A27DB-BD31-4B8C-83A1-F6EECF244321}">
                <p14:modId xmlns:p14="http://schemas.microsoft.com/office/powerpoint/2010/main" val="1601073600"/>
              </p:ext>
            </p:extLst>
          </p:nvPr>
        </p:nvGraphicFramePr>
        <p:xfrm>
          <a:off x="261703" y="1641478"/>
          <a:ext cx="9532141" cy="4265836"/>
        </p:xfrm>
        <a:graphic>
          <a:graphicData uri="http://schemas.openxmlformats.org/presentationml/2006/ole">
            <mc:AlternateContent xmlns:mc="http://schemas.openxmlformats.org/markup-compatibility/2006">
              <mc:Choice xmlns:v="urn:schemas-microsoft-com:vml" Requires="v">
                <p:oleObj spid="_x0000_s1039" name="Worksheet" r:id="rId4" imgW="6095951" imgH="2514458" progId="Excel.Sheet.12">
                  <p:embed/>
                </p:oleObj>
              </mc:Choice>
              <mc:Fallback>
                <p:oleObj name="Worksheet" r:id="rId4" imgW="6095951" imgH="2514458" progId="Excel.Sheet.12">
                  <p:embed/>
                  <p:pic>
                    <p:nvPicPr>
                      <p:cNvPr id="0" name=""/>
                      <p:cNvPicPr/>
                      <p:nvPr/>
                    </p:nvPicPr>
                    <p:blipFill>
                      <a:blip r:embed="rId5"/>
                      <a:stretch>
                        <a:fillRect/>
                      </a:stretch>
                    </p:blipFill>
                    <p:spPr>
                      <a:xfrm>
                        <a:off x="261703" y="1641478"/>
                        <a:ext cx="9532141" cy="4265836"/>
                      </a:xfrm>
                      <a:prstGeom prst="rect">
                        <a:avLst/>
                      </a:prstGeom>
                    </p:spPr>
                  </p:pic>
                </p:oleObj>
              </mc:Fallback>
            </mc:AlternateContent>
          </a:graphicData>
        </a:graphic>
      </p:graphicFrame>
    </p:spTree>
    <p:extLst>
      <p:ext uri="{BB962C8B-B14F-4D97-AF65-F5344CB8AC3E}">
        <p14:creationId xmlns:p14="http://schemas.microsoft.com/office/powerpoint/2010/main" val="975728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16" y="193964"/>
            <a:ext cx="4305483" cy="1489166"/>
          </a:xfrm>
        </p:spPr>
        <p:txBody>
          <a:bodyPr>
            <a:noAutofit/>
          </a:bodyPr>
          <a:lstStyle/>
          <a:p>
            <a:r>
              <a:rPr lang="en-US" sz="4000" b="1" dirty="0" smtClean="0"/>
              <a:t>(B1)-Cost Benefit Analysis</a:t>
            </a:r>
            <a:br>
              <a:rPr lang="en-US" sz="4000" b="1" dirty="0" smtClean="0"/>
            </a:br>
            <a:endParaRPr lang="en-US" sz="4000" b="1" dirty="0"/>
          </a:p>
        </p:txBody>
      </p:sp>
      <p:sp>
        <p:nvSpPr>
          <p:cNvPr id="3" name="Content Placeholder 2"/>
          <p:cNvSpPr>
            <a:spLocks noGrp="1"/>
          </p:cNvSpPr>
          <p:nvPr>
            <p:ph sz="half" idx="1"/>
          </p:nvPr>
        </p:nvSpPr>
        <p:spPr>
          <a:xfrm>
            <a:off x="5537915" y="1472568"/>
            <a:ext cx="4167539" cy="3880772"/>
          </a:xfrm>
        </p:spPr>
        <p:txBody>
          <a:bodyPr>
            <a:normAutofit lnSpcReduction="10000"/>
          </a:bodyPr>
          <a:lstStyle/>
          <a:p>
            <a:r>
              <a:rPr lang="en-US" dirty="0" smtClean="0"/>
              <a:t>Production capacity per month with 15 printers 18 514 (personal) or 9257 (professional) face shields.</a:t>
            </a:r>
          </a:p>
          <a:p>
            <a:r>
              <a:rPr lang="en-US" dirty="0" smtClean="0"/>
              <a:t>Price per unit : professional face shield = </a:t>
            </a:r>
            <a:r>
              <a:rPr lang="en-US" b="1" dirty="0"/>
              <a:t> </a:t>
            </a:r>
            <a:r>
              <a:rPr lang="en-US" b="1" dirty="0" smtClean="0"/>
              <a:t>₦2500/$6.53</a:t>
            </a:r>
          </a:p>
          <a:p>
            <a:r>
              <a:rPr lang="en-US" dirty="0" smtClean="0"/>
              <a:t>Price per unit : personal face shield = </a:t>
            </a:r>
            <a:r>
              <a:rPr lang="en-US" dirty="0"/>
              <a:t> </a:t>
            </a:r>
            <a:r>
              <a:rPr lang="en-US" b="1" dirty="0" smtClean="0"/>
              <a:t>₦1800/$4.63</a:t>
            </a:r>
          </a:p>
          <a:p>
            <a:r>
              <a:rPr lang="en-US" dirty="0" smtClean="0"/>
              <a:t>Consumer base: Approximately 23,640 Public &amp; Private Hospitals in Nigeria.</a:t>
            </a:r>
          </a:p>
          <a:p>
            <a:r>
              <a:rPr lang="en-US" dirty="0" smtClean="0"/>
              <a:t>Hospitals/Clinics in West Africa and Members of the public.</a:t>
            </a:r>
          </a:p>
          <a:p>
            <a:endParaRPr lang="en-US" dirty="0"/>
          </a:p>
          <a:p>
            <a:endParaRPr lang="en-US" dirty="0"/>
          </a:p>
        </p:txBody>
      </p:sp>
      <p:sp>
        <p:nvSpPr>
          <p:cNvPr id="4" name="Content Placeholder 3"/>
          <p:cNvSpPr>
            <a:spLocks noGrp="1"/>
          </p:cNvSpPr>
          <p:nvPr>
            <p:ph sz="half" idx="2"/>
          </p:nvPr>
        </p:nvSpPr>
        <p:spPr>
          <a:xfrm>
            <a:off x="273270" y="2712621"/>
            <a:ext cx="5264645" cy="3880773"/>
          </a:xfrm>
        </p:spPr>
        <p:txBody>
          <a:bodyPr>
            <a:normAutofit lnSpcReduction="10000"/>
          </a:bodyPr>
          <a:lstStyle/>
          <a:p>
            <a:r>
              <a:rPr lang="en-US" dirty="0" smtClean="0"/>
              <a:t>Investment required for procurement of 3d (Printers/Filaments/Training/Electricity consumption/Spare Parts/Shipment/Engineers wages) </a:t>
            </a:r>
          </a:p>
          <a:p>
            <a:pPr marL="0" indent="0">
              <a:buNone/>
            </a:pPr>
            <a:r>
              <a:rPr lang="en-US" b="1" dirty="0"/>
              <a:t> </a:t>
            </a:r>
            <a:r>
              <a:rPr lang="en-US" b="1" dirty="0" smtClean="0"/>
              <a:t>   </a:t>
            </a:r>
            <a:r>
              <a:rPr lang="en-US" dirty="0"/>
              <a:t> ₦</a:t>
            </a:r>
            <a:r>
              <a:rPr lang="en-US" b="1" dirty="0" smtClean="0"/>
              <a:t>  $113,400/$44,578,800</a:t>
            </a:r>
          </a:p>
          <a:p>
            <a:r>
              <a:rPr lang="en-US" dirty="0" smtClean="0"/>
              <a:t>Break even point on investment assuming 24 hour operation of factory  = 6 weeks</a:t>
            </a:r>
          </a:p>
          <a:p>
            <a:r>
              <a:rPr lang="en-US" dirty="0" smtClean="0"/>
              <a:t>Revenue after 2 months of operation </a:t>
            </a:r>
          </a:p>
          <a:p>
            <a:pPr marL="0" indent="0">
              <a:buNone/>
            </a:pPr>
            <a:r>
              <a:rPr lang="en-US" b="1" dirty="0"/>
              <a:t> </a:t>
            </a:r>
            <a:r>
              <a:rPr lang="en-US" b="1" dirty="0" smtClean="0"/>
              <a:t>    </a:t>
            </a:r>
            <a:r>
              <a:rPr lang="en-US" b="1" dirty="0"/>
              <a:t> </a:t>
            </a:r>
            <a:r>
              <a:rPr lang="en-US" b="1" dirty="0" smtClean="0"/>
              <a:t>₦ 57,000,000/$140,167</a:t>
            </a:r>
          </a:p>
          <a:p>
            <a:pPr>
              <a:buFont typeface="Wingdings" panose="05000000000000000000" pitchFamily="2" charset="2"/>
              <a:buChar char="Ø"/>
            </a:pPr>
            <a:r>
              <a:rPr lang="en-US" dirty="0" smtClean="0"/>
              <a:t>Revenue after 6 months of operation </a:t>
            </a:r>
          </a:p>
          <a:p>
            <a:pPr>
              <a:buFont typeface="Wingdings" panose="05000000000000000000" pitchFamily="2" charset="2"/>
              <a:buChar char="Ø"/>
            </a:pPr>
            <a:r>
              <a:rPr lang="en-US" dirty="0"/>
              <a:t> </a:t>
            </a:r>
            <a:r>
              <a:rPr lang="en-US" b="1" dirty="0" smtClean="0"/>
              <a:t>₦ 171,000,000/$438,500</a:t>
            </a:r>
          </a:p>
        </p:txBody>
      </p:sp>
      <p:sp>
        <p:nvSpPr>
          <p:cNvPr id="5" name="TextBox 4"/>
          <p:cNvSpPr txBox="1"/>
          <p:nvPr/>
        </p:nvSpPr>
        <p:spPr>
          <a:xfrm>
            <a:off x="571316" y="2132286"/>
            <a:ext cx="5181600" cy="369332"/>
          </a:xfrm>
          <a:prstGeom prst="rect">
            <a:avLst/>
          </a:prstGeom>
          <a:noFill/>
        </p:spPr>
        <p:txBody>
          <a:bodyPr wrap="square" rtlCol="0">
            <a:spAutoFit/>
          </a:bodyPr>
          <a:lstStyle/>
          <a:p>
            <a:r>
              <a:rPr lang="en-US" b="1" dirty="0" smtClean="0"/>
              <a:t>Total Cost of Setup VS Gross Revenue</a:t>
            </a:r>
            <a:endParaRPr lang="en-US" b="1" dirty="0"/>
          </a:p>
        </p:txBody>
      </p:sp>
      <p:sp>
        <p:nvSpPr>
          <p:cNvPr id="6" name="TextBox 5"/>
          <p:cNvSpPr txBox="1"/>
          <p:nvPr/>
        </p:nvSpPr>
        <p:spPr>
          <a:xfrm>
            <a:off x="5628068" y="773563"/>
            <a:ext cx="4167539" cy="646331"/>
          </a:xfrm>
          <a:prstGeom prst="rect">
            <a:avLst/>
          </a:prstGeom>
          <a:noFill/>
        </p:spPr>
        <p:txBody>
          <a:bodyPr wrap="square" rtlCol="0">
            <a:spAutoFit/>
          </a:bodyPr>
          <a:lstStyle/>
          <a:p>
            <a:r>
              <a:rPr lang="en-US" b="1" dirty="0" smtClean="0"/>
              <a:t>Production capacity and Unit prices of Product based on 15 printers</a:t>
            </a:r>
            <a:endParaRPr lang="en-US" b="1" dirty="0"/>
          </a:p>
        </p:txBody>
      </p:sp>
    </p:spTree>
    <p:extLst>
      <p:ext uri="{BB962C8B-B14F-4D97-AF65-F5344CB8AC3E}">
        <p14:creationId xmlns:p14="http://schemas.microsoft.com/office/powerpoint/2010/main" val="317475216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6309</TotalTime>
  <Words>1082</Words>
  <Application>Microsoft Office PowerPoint</Application>
  <PresentationFormat>Widescreen</PresentationFormat>
  <Paragraphs>97</Paragraphs>
  <Slides>13</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0" baseType="lpstr">
      <vt:lpstr>Arial</vt:lpstr>
      <vt:lpstr>Calibri</vt:lpstr>
      <vt:lpstr>Trebuchet MS</vt:lpstr>
      <vt:lpstr>Wingdings</vt:lpstr>
      <vt:lpstr>Wingdings 3</vt:lpstr>
      <vt:lpstr>Facet</vt:lpstr>
      <vt:lpstr>Worksheet</vt:lpstr>
      <vt:lpstr>Proposal to Manufacture &amp; Supply Covid-19 PPE </vt:lpstr>
      <vt:lpstr>Introduction </vt:lpstr>
      <vt:lpstr>Investment Proposal Options</vt:lpstr>
      <vt:lpstr> Main Product Description</vt:lpstr>
      <vt:lpstr>(B1) - Face Shield Design Options </vt:lpstr>
      <vt:lpstr>Business model (1) -Investment in 3d Printing Fabrication</vt:lpstr>
      <vt:lpstr>(B1) - Proposed Factory Flowchart</vt:lpstr>
      <vt:lpstr>Includes: Cost for setup and 2 month operation</vt:lpstr>
      <vt:lpstr>(B1)-Cost Benefit Analysis </vt:lpstr>
      <vt:lpstr>B1 &amp; B2 - Market forecast and Consumer Base</vt:lpstr>
      <vt:lpstr>Business Model (1) - Post Covid-19</vt:lpstr>
      <vt:lpstr>Business Model (2) - Items Available for Supply and Distribution Only  </vt:lpstr>
      <vt:lpstr>CONCLUSION AND CONSIDERATIONS</vt:lpstr>
    </vt:vector>
  </TitlesOfParts>
  <Company>Ministry of Education, UAE.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to Manufacture Covid 19 PPE</dc:title>
  <dc:creator>David Ogaba Enyi</dc:creator>
  <cp:lastModifiedBy>David Ogaba Enyi</cp:lastModifiedBy>
  <cp:revision>88</cp:revision>
  <dcterms:created xsi:type="dcterms:W3CDTF">2020-04-17T10:36:34Z</dcterms:created>
  <dcterms:modified xsi:type="dcterms:W3CDTF">2020-05-26T10:10:55Z</dcterms:modified>
</cp:coreProperties>
</file>